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notesSlides/notesSlide4.xml" ContentType="application/vnd.openxmlformats-officedocument.presentationml.notesSlide+xml"/>
  <Override PartName="/ppt/charts/chart2.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theme/themeOverride3.xml" ContentType="application/vnd.openxmlformats-officedocument.themeOverride+xml"/>
  <Override PartName="/ppt/drawings/drawing3.xml" ContentType="application/vnd.openxmlformats-officedocument.drawingml.chartshapes+xml"/>
  <Override PartName="/ppt/notesSlides/notesSlide11.xml" ContentType="application/vnd.openxmlformats-officedocument.presentationml.notesSlide+xml"/>
  <Override PartName="/ppt/charts/chart4.xml" ContentType="application/vnd.openxmlformats-officedocument.drawingml.chart+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72" r:id="rId2"/>
    <p:sldMasterId id="2147483684" r:id="rId3"/>
  </p:sldMasterIdLst>
  <p:notesMasterIdLst>
    <p:notesMasterId r:id="rId59"/>
  </p:notesMasterIdLst>
  <p:sldIdLst>
    <p:sldId id="256" r:id="rId4"/>
    <p:sldId id="289" r:id="rId5"/>
    <p:sldId id="322" r:id="rId6"/>
    <p:sldId id="336" r:id="rId7"/>
    <p:sldId id="338" r:id="rId8"/>
    <p:sldId id="329" r:id="rId9"/>
    <p:sldId id="260" r:id="rId10"/>
    <p:sldId id="339" r:id="rId11"/>
    <p:sldId id="321" r:id="rId12"/>
    <p:sldId id="283" r:id="rId13"/>
    <p:sldId id="279" r:id="rId14"/>
    <p:sldId id="280" r:id="rId15"/>
    <p:sldId id="271" r:id="rId16"/>
    <p:sldId id="273" r:id="rId17"/>
    <p:sldId id="274" r:id="rId18"/>
    <p:sldId id="275" r:id="rId19"/>
    <p:sldId id="277" r:id="rId20"/>
    <p:sldId id="276" r:id="rId21"/>
    <p:sldId id="281" r:id="rId22"/>
    <p:sldId id="278" r:id="rId23"/>
    <p:sldId id="262" r:id="rId24"/>
    <p:sldId id="286" r:id="rId25"/>
    <p:sldId id="287" r:id="rId26"/>
    <p:sldId id="293" r:id="rId27"/>
    <p:sldId id="349" r:id="rId28"/>
    <p:sldId id="340" r:id="rId29"/>
    <p:sldId id="343" r:id="rId30"/>
    <p:sldId id="345" r:id="rId31"/>
    <p:sldId id="347" r:id="rId32"/>
    <p:sldId id="346" r:id="rId33"/>
    <p:sldId id="348" r:id="rId34"/>
    <p:sldId id="342" r:id="rId35"/>
    <p:sldId id="344" r:id="rId36"/>
    <p:sldId id="288" r:id="rId37"/>
    <p:sldId id="298" r:id="rId38"/>
    <p:sldId id="285" r:id="rId39"/>
    <p:sldId id="300" r:id="rId40"/>
    <p:sldId id="301" r:id="rId41"/>
    <p:sldId id="302" r:id="rId42"/>
    <p:sldId id="315" r:id="rId43"/>
    <p:sldId id="306" r:id="rId44"/>
    <p:sldId id="316" r:id="rId45"/>
    <p:sldId id="317" r:id="rId46"/>
    <p:sldId id="303" r:id="rId47"/>
    <p:sldId id="304" r:id="rId48"/>
    <p:sldId id="305" r:id="rId49"/>
    <p:sldId id="318" r:id="rId50"/>
    <p:sldId id="308" r:id="rId51"/>
    <p:sldId id="309" r:id="rId52"/>
    <p:sldId id="310" r:id="rId53"/>
    <p:sldId id="319" r:id="rId54"/>
    <p:sldId id="312" r:id="rId55"/>
    <p:sldId id="320" r:id="rId56"/>
    <p:sldId id="313" r:id="rId57"/>
    <p:sldId id="31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98D06D9-22B2-524B-BA3A-074AA0833E01}">
          <p14:sldIdLst>
            <p14:sldId id="256"/>
            <p14:sldId id="289"/>
            <p14:sldId id="322"/>
            <p14:sldId id="336"/>
            <p14:sldId id="338"/>
            <p14:sldId id="329"/>
            <p14:sldId id="260"/>
            <p14:sldId id="339"/>
            <p14:sldId id="321"/>
          </p14:sldIdLst>
        </p14:section>
        <p14:section name="BW Maximization" id="{9FEAF370-EE6F-4447-9A7C-D5A32E67D9B8}">
          <p14:sldIdLst>
            <p14:sldId id="283"/>
            <p14:sldId id="279"/>
            <p14:sldId id="280"/>
            <p14:sldId id="271"/>
            <p14:sldId id="273"/>
            <p14:sldId id="274"/>
            <p14:sldId id="275"/>
            <p14:sldId id="277"/>
            <p14:sldId id="276"/>
            <p14:sldId id="281"/>
            <p14:sldId id="278"/>
          </p14:sldIdLst>
        </p14:section>
        <p14:section name="Cache Coherence" id="{9F9BA9C3-D62B-164D-9693-AFAA8DD09AA8}">
          <p14:sldIdLst>
            <p14:sldId id="262"/>
            <p14:sldId id="286"/>
            <p14:sldId id="287"/>
            <p14:sldId id="293"/>
            <p14:sldId id="349"/>
            <p14:sldId id="340"/>
            <p14:sldId id="343"/>
            <p14:sldId id="345"/>
            <p14:sldId id="347"/>
            <p14:sldId id="346"/>
            <p14:sldId id="348"/>
            <p14:sldId id="342"/>
            <p14:sldId id="344"/>
            <p14:sldId id="288"/>
            <p14:sldId id="298"/>
          </p14:sldIdLst>
        </p14:section>
        <p14:section name="Thermostat" id="{6439897A-F776-0446-9A1D-BCCFF80EDEC7}">
          <p14:sldIdLst>
            <p14:sldId id="285"/>
            <p14:sldId id="300"/>
            <p14:sldId id="301"/>
            <p14:sldId id="302"/>
            <p14:sldId id="315"/>
            <p14:sldId id="306"/>
            <p14:sldId id="316"/>
            <p14:sldId id="317"/>
            <p14:sldId id="303"/>
            <p14:sldId id="304"/>
            <p14:sldId id="305"/>
            <p14:sldId id="318"/>
            <p14:sldId id="308"/>
            <p14:sldId id="309"/>
            <p14:sldId id="310"/>
            <p14:sldId id="319"/>
            <p14:sldId id="312"/>
            <p14:sldId id="320"/>
            <p14:sldId id="313"/>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41"/>
    <p:restoredTop sz="94551"/>
  </p:normalViewPr>
  <p:slideViewPr>
    <p:cSldViewPr snapToGrid="0" snapToObjects="1">
      <p:cViewPr varScale="1">
        <p:scale>
          <a:sx n="101" d="100"/>
          <a:sy n="101" d="100"/>
        </p:scale>
        <p:origin x="600"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notesMaster" Target="notesMasters/notesMaster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neha:Documents:NVIDIA%20Internship%202014:benchmarks-rod-par.xlsx" TargetMode="External"/><Relationship Id="rId3"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Macintosh%20HD:Users:neha:Documents:2014-NVIDIA-Internship:benchmarks-rod-par.xlsx" TargetMode="External"/><Relationship Id="rId3"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oleObject" Target="Macintosh%20HD:Users:neha:Documents:NVIDIA%20Internship%202014:benchmarks-rod-par.xlsx" TargetMode="External"/><Relationship Id="rId3"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oleObject" Target="Macintosh%20HD:Users:neha:Documents:NVIDIA%20Internship%202014:migration-stats-1.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Workbook1" TargetMode="External"/></Relationships>
</file>

<file path=ppt/charts/_rels/chart6.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38996390973653"/>
          <c:y val="0.134865265522545"/>
          <c:w val="0.843097404498048"/>
          <c:h val="0.627419781169126"/>
        </c:manualLayout>
      </c:layout>
      <c:lineChart>
        <c:grouping val="standard"/>
        <c:varyColors val="0"/>
        <c:ser>
          <c:idx val="0"/>
          <c:order val="0"/>
          <c:tx>
            <c:strRef>
              <c:f>'bw-lat-sense'!$B$55</c:f>
              <c:strCache>
                <c:ptCount val="1"/>
                <c:pt idx="0">
                  <c:v>backprop</c:v>
                </c:pt>
              </c:strCache>
            </c:strRef>
          </c:tx>
          <c:cat>
            <c:strRef>
              <c:f>'bw-lat-sense'!$A$56:$A$61</c:f>
              <c:strCache>
                <c:ptCount val="6"/>
                <c:pt idx="0">
                  <c:v>0.125x</c:v>
                </c:pt>
                <c:pt idx="1">
                  <c:v>0.25x</c:v>
                </c:pt>
                <c:pt idx="2">
                  <c:v>0.5x</c:v>
                </c:pt>
                <c:pt idx="3">
                  <c:v>1x</c:v>
                </c:pt>
                <c:pt idx="4">
                  <c:v>2x</c:v>
                </c:pt>
                <c:pt idx="5">
                  <c:v>3x</c:v>
                </c:pt>
              </c:strCache>
            </c:strRef>
          </c:cat>
          <c:val>
            <c:numRef>
              <c:f>'bw-lat-sense'!$B$56:$B$61</c:f>
              <c:numCache>
                <c:formatCode>General</c:formatCode>
                <c:ptCount val="6"/>
                <c:pt idx="0">
                  <c:v>0.162892492361879</c:v>
                </c:pt>
                <c:pt idx="1">
                  <c:v>0.318836550657655</c:v>
                </c:pt>
                <c:pt idx="2">
                  <c:v>0.596564288849044</c:v>
                </c:pt>
                <c:pt idx="3">
                  <c:v>1.0</c:v>
                </c:pt>
                <c:pt idx="4">
                  <c:v>1.27895185531653</c:v>
                </c:pt>
                <c:pt idx="5">
                  <c:v>1.322095538306066</c:v>
                </c:pt>
              </c:numCache>
            </c:numRef>
          </c:val>
          <c:smooth val="0"/>
        </c:ser>
        <c:ser>
          <c:idx val="1"/>
          <c:order val="1"/>
          <c:tx>
            <c:strRef>
              <c:f>'bw-lat-sense'!$C$55</c:f>
              <c:strCache>
                <c:ptCount val="1"/>
                <c:pt idx="0">
                  <c:v>bfs</c:v>
                </c:pt>
              </c:strCache>
            </c:strRef>
          </c:tx>
          <c:cat>
            <c:strRef>
              <c:f>'bw-lat-sense'!$A$56:$A$61</c:f>
              <c:strCache>
                <c:ptCount val="6"/>
                <c:pt idx="0">
                  <c:v>0.125x</c:v>
                </c:pt>
                <c:pt idx="1">
                  <c:v>0.25x</c:v>
                </c:pt>
                <c:pt idx="2">
                  <c:v>0.5x</c:v>
                </c:pt>
                <c:pt idx="3">
                  <c:v>1x</c:v>
                </c:pt>
                <c:pt idx="4">
                  <c:v>2x</c:v>
                </c:pt>
                <c:pt idx="5">
                  <c:v>3x</c:v>
                </c:pt>
              </c:strCache>
            </c:strRef>
          </c:cat>
          <c:val>
            <c:numRef>
              <c:f>'bw-lat-sense'!$C$56:$C$61</c:f>
              <c:numCache>
                <c:formatCode>General</c:formatCode>
                <c:ptCount val="6"/>
                <c:pt idx="0">
                  <c:v>0.129776580170164</c:v>
                </c:pt>
                <c:pt idx="1">
                  <c:v>0.258386200165496</c:v>
                </c:pt>
                <c:pt idx="2">
                  <c:v>0.514954771452618</c:v>
                </c:pt>
                <c:pt idx="3">
                  <c:v>1.0</c:v>
                </c:pt>
                <c:pt idx="4">
                  <c:v>1.587037547827686</c:v>
                </c:pt>
                <c:pt idx="5">
                  <c:v>1.594170149865976</c:v>
                </c:pt>
              </c:numCache>
            </c:numRef>
          </c:val>
          <c:smooth val="0"/>
        </c:ser>
        <c:ser>
          <c:idx val="2"/>
          <c:order val="2"/>
          <c:tx>
            <c:strRef>
              <c:f>'bw-lat-sense'!$D$55</c:f>
              <c:strCache>
                <c:ptCount val="1"/>
                <c:pt idx="0">
                  <c:v>btree</c:v>
                </c:pt>
              </c:strCache>
            </c:strRef>
          </c:tx>
          <c:cat>
            <c:strRef>
              <c:f>'bw-lat-sense'!$A$56:$A$61</c:f>
              <c:strCache>
                <c:ptCount val="6"/>
                <c:pt idx="0">
                  <c:v>0.125x</c:v>
                </c:pt>
                <c:pt idx="1">
                  <c:v>0.25x</c:v>
                </c:pt>
                <c:pt idx="2">
                  <c:v>0.5x</c:v>
                </c:pt>
                <c:pt idx="3">
                  <c:v>1x</c:v>
                </c:pt>
                <c:pt idx="4">
                  <c:v>2x</c:v>
                </c:pt>
                <c:pt idx="5">
                  <c:v>3x</c:v>
                </c:pt>
              </c:strCache>
            </c:strRef>
          </c:cat>
          <c:val>
            <c:numRef>
              <c:f>'bw-lat-sense'!$D$56:$D$61</c:f>
              <c:numCache>
                <c:formatCode>General</c:formatCode>
                <c:ptCount val="6"/>
                <c:pt idx="0">
                  <c:v>0.316477105356285</c:v>
                </c:pt>
                <c:pt idx="1">
                  <c:v>0.557951788888076</c:v>
                </c:pt>
                <c:pt idx="2">
                  <c:v>0.861306559486929</c:v>
                </c:pt>
                <c:pt idx="3">
                  <c:v>1.0</c:v>
                </c:pt>
                <c:pt idx="4">
                  <c:v>1.017786323907658</c:v>
                </c:pt>
                <c:pt idx="5">
                  <c:v>1.023693598673038</c:v>
                </c:pt>
              </c:numCache>
            </c:numRef>
          </c:val>
          <c:smooth val="0"/>
        </c:ser>
        <c:ser>
          <c:idx val="3"/>
          <c:order val="3"/>
          <c:tx>
            <c:strRef>
              <c:f>'bw-lat-sense'!$E$55</c:f>
              <c:strCache>
                <c:ptCount val="1"/>
                <c:pt idx="0">
                  <c:v>cfd</c:v>
                </c:pt>
              </c:strCache>
            </c:strRef>
          </c:tx>
          <c:cat>
            <c:strRef>
              <c:f>'bw-lat-sense'!$A$56:$A$61</c:f>
              <c:strCache>
                <c:ptCount val="6"/>
                <c:pt idx="0">
                  <c:v>0.125x</c:v>
                </c:pt>
                <c:pt idx="1">
                  <c:v>0.25x</c:v>
                </c:pt>
                <c:pt idx="2">
                  <c:v>0.5x</c:v>
                </c:pt>
                <c:pt idx="3">
                  <c:v>1x</c:v>
                </c:pt>
                <c:pt idx="4">
                  <c:v>2x</c:v>
                </c:pt>
                <c:pt idx="5">
                  <c:v>3x</c:v>
                </c:pt>
              </c:strCache>
            </c:strRef>
          </c:cat>
          <c:val>
            <c:numRef>
              <c:f>'bw-lat-sense'!$E$56:$E$61</c:f>
              <c:numCache>
                <c:formatCode>General</c:formatCode>
                <c:ptCount val="6"/>
                <c:pt idx="0">
                  <c:v>0.125217391304348</c:v>
                </c:pt>
                <c:pt idx="1">
                  <c:v>0.250434782608696</c:v>
                </c:pt>
                <c:pt idx="2">
                  <c:v>0.500869565217391</c:v>
                </c:pt>
                <c:pt idx="3">
                  <c:v>1.0</c:v>
                </c:pt>
                <c:pt idx="4">
                  <c:v>1.940869565217391</c:v>
                </c:pt>
                <c:pt idx="5">
                  <c:v>2.424347826086956</c:v>
                </c:pt>
              </c:numCache>
            </c:numRef>
          </c:val>
          <c:smooth val="0"/>
        </c:ser>
        <c:ser>
          <c:idx val="4"/>
          <c:order val="4"/>
          <c:tx>
            <c:strRef>
              <c:f>'bw-lat-sense'!$F$55</c:f>
              <c:strCache>
                <c:ptCount val="1"/>
                <c:pt idx="0">
                  <c:v>gaussian</c:v>
                </c:pt>
              </c:strCache>
            </c:strRef>
          </c:tx>
          <c:cat>
            <c:strRef>
              <c:f>'bw-lat-sense'!$A$56:$A$61</c:f>
              <c:strCache>
                <c:ptCount val="6"/>
                <c:pt idx="0">
                  <c:v>0.125x</c:v>
                </c:pt>
                <c:pt idx="1">
                  <c:v>0.25x</c:v>
                </c:pt>
                <c:pt idx="2">
                  <c:v>0.5x</c:v>
                </c:pt>
                <c:pt idx="3">
                  <c:v>1x</c:v>
                </c:pt>
                <c:pt idx="4">
                  <c:v>2x</c:v>
                </c:pt>
                <c:pt idx="5">
                  <c:v>3x</c:v>
                </c:pt>
              </c:strCache>
            </c:strRef>
          </c:cat>
          <c:val>
            <c:numRef>
              <c:f>'bw-lat-sense'!$F$56:$F$61</c:f>
              <c:numCache>
                <c:formatCode>General</c:formatCode>
                <c:ptCount val="6"/>
                <c:pt idx="0">
                  <c:v>0.549989565217391</c:v>
                </c:pt>
                <c:pt idx="1">
                  <c:v>0.8</c:v>
                </c:pt>
                <c:pt idx="2">
                  <c:v>0.944397391304348</c:v>
                </c:pt>
                <c:pt idx="3">
                  <c:v>1.0</c:v>
                </c:pt>
                <c:pt idx="4">
                  <c:v>1.05220347826087</c:v>
                </c:pt>
                <c:pt idx="5">
                  <c:v>1.052133913043478</c:v>
                </c:pt>
              </c:numCache>
            </c:numRef>
          </c:val>
          <c:smooth val="0"/>
        </c:ser>
        <c:ser>
          <c:idx val="5"/>
          <c:order val="5"/>
          <c:tx>
            <c:strRef>
              <c:f>'bw-lat-sense'!$G$55</c:f>
              <c:strCache>
                <c:ptCount val="1"/>
                <c:pt idx="0">
                  <c:v>heartwall</c:v>
                </c:pt>
              </c:strCache>
            </c:strRef>
          </c:tx>
          <c:cat>
            <c:strRef>
              <c:f>'bw-lat-sense'!$A$56:$A$61</c:f>
              <c:strCache>
                <c:ptCount val="6"/>
                <c:pt idx="0">
                  <c:v>0.125x</c:v>
                </c:pt>
                <c:pt idx="1">
                  <c:v>0.25x</c:v>
                </c:pt>
                <c:pt idx="2">
                  <c:v>0.5x</c:v>
                </c:pt>
                <c:pt idx="3">
                  <c:v>1x</c:v>
                </c:pt>
                <c:pt idx="4">
                  <c:v>2x</c:v>
                </c:pt>
                <c:pt idx="5">
                  <c:v>3x</c:v>
                </c:pt>
              </c:strCache>
            </c:strRef>
          </c:cat>
          <c:val>
            <c:numRef>
              <c:f>'bw-lat-sense'!$G$56:$G$61</c:f>
              <c:numCache>
                <c:formatCode>General</c:formatCode>
                <c:ptCount val="6"/>
                <c:pt idx="0">
                  <c:v>0.449690275524363</c:v>
                </c:pt>
                <c:pt idx="1">
                  <c:v>0.706598469002962</c:v>
                </c:pt>
                <c:pt idx="2">
                  <c:v>0.907159904964784</c:v>
                </c:pt>
                <c:pt idx="3">
                  <c:v>1.0</c:v>
                </c:pt>
                <c:pt idx="4">
                  <c:v>1.034008795418081</c:v>
                </c:pt>
                <c:pt idx="5">
                  <c:v>1.037865255884147</c:v>
                </c:pt>
              </c:numCache>
            </c:numRef>
          </c:val>
          <c:smooth val="0"/>
        </c:ser>
        <c:ser>
          <c:idx val="6"/>
          <c:order val="6"/>
          <c:tx>
            <c:strRef>
              <c:f>'bw-lat-sense'!$H$55</c:f>
              <c:strCache>
                <c:ptCount val="1"/>
                <c:pt idx="0">
                  <c:v>hotspot</c:v>
                </c:pt>
              </c:strCache>
            </c:strRef>
          </c:tx>
          <c:cat>
            <c:strRef>
              <c:f>'bw-lat-sense'!$A$56:$A$61</c:f>
              <c:strCache>
                <c:ptCount val="6"/>
                <c:pt idx="0">
                  <c:v>0.125x</c:v>
                </c:pt>
                <c:pt idx="1">
                  <c:v>0.25x</c:v>
                </c:pt>
                <c:pt idx="2">
                  <c:v>0.5x</c:v>
                </c:pt>
                <c:pt idx="3">
                  <c:v>1x</c:v>
                </c:pt>
                <c:pt idx="4">
                  <c:v>2x</c:v>
                </c:pt>
                <c:pt idx="5">
                  <c:v>3x</c:v>
                </c:pt>
              </c:strCache>
            </c:strRef>
          </c:cat>
          <c:val>
            <c:numRef>
              <c:f>'bw-lat-sense'!$H$56:$H$61</c:f>
              <c:numCache>
                <c:formatCode>General</c:formatCode>
                <c:ptCount val="6"/>
                <c:pt idx="0">
                  <c:v>0.249843060155516</c:v>
                </c:pt>
                <c:pt idx="1">
                  <c:v>0.475929153800664</c:v>
                </c:pt>
                <c:pt idx="2">
                  <c:v>0.832581727010683</c:v>
                </c:pt>
                <c:pt idx="3">
                  <c:v>1.0</c:v>
                </c:pt>
                <c:pt idx="4">
                  <c:v>1.015179057012314</c:v>
                </c:pt>
                <c:pt idx="5">
                  <c:v>1.015227906155241</c:v>
                </c:pt>
              </c:numCache>
            </c:numRef>
          </c:val>
          <c:smooth val="0"/>
        </c:ser>
        <c:ser>
          <c:idx val="7"/>
          <c:order val="7"/>
          <c:tx>
            <c:strRef>
              <c:f>'bw-lat-sense'!$I$55</c:f>
              <c:strCache>
                <c:ptCount val="1"/>
                <c:pt idx="0">
                  <c:v>kmeans</c:v>
                </c:pt>
              </c:strCache>
            </c:strRef>
          </c:tx>
          <c:cat>
            <c:strRef>
              <c:f>'bw-lat-sense'!$A$56:$A$61</c:f>
              <c:strCache>
                <c:ptCount val="6"/>
                <c:pt idx="0">
                  <c:v>0.125x</c:v>
                </c:pt>
                <c:pt idx="1">
                  <c:v>0.25x</c:v>
                </c:pt>
                <c:pt idx="2">
                  <c:v>0.5x</c:v>
                </c:pt>
                <c:pt idx="3">
                  <c:v>1x</c:v>
                </c:pt>
                <c:pt idx="4">
                  <c:v>2x</c:v>
                </c:pt>
                <c:pt idx="5">
                  <c:v>3x</c:v>
                </c:pt>
              </c:strCache>
            </c:strRef>
          </c:cat>
          <c:val>
            <c:numRef>
              <c:f>'bw-lat-sense'!$I$56:$I$61</c:f>
              <c:numCache>
                <c:formatCode>General</c:formatCode>
                <c:ptCount val="6"/>
                <c:pt idx="0">
                  <c:v>0.140710842956442</c:v>
                </c:pt>
                <c:pt idx="1">
                  <c:v>0.2810947921609</c:v>
                </c:pt>
                <c:pt idx="2">
                  <c:v>0.562513875416523</c:v>
                </c:pt>
                <c:pt idx="3">
                  <c:v>1.0</c:v>
                </c:pt>
                <c:pt idx="4">
                  <c:v>1.264763898645239</c:v>
                </c:pt>
                <c:pt idx="5">
                  <c:v>1.272003450082465</c:v>
                </c:pt>
              </c:numCache>
            </c:numRef>
          </c:val>
          <c:smooth val="0"/>
        </c:ser>
        <c:ser>
          <c:idx val="8"/>
          <c:order val="8"/>
          <c:tx>
            <c:strRef>
              <c:f>'bw-lat-sense'!$J$55</c:f>
              <c:strCache>
                <c:ptCount val="1"/>
                <c:pt idx="0">
                  <c:v>lava_MD</c:v>
                </c:pt>
              </c:strCache>
            </c:strRef>
          </c:tx>
          <c:cat>
            <c:strRef>
              <c:f>'bw-lat-sense'!$A$56:$A$61</c:f>
              <c:strCache>
                <c:ptCount val="6"/>
                <c:pt idx="0">
                  <c:v>0.125x</c:v>
                </c:pt>
                <c:pt idx="1">
                  <c:v>0.25x</c:v>
                </c:pt>
                <c:pt idx="2">
                  <c:v>0.5x</c:v>
                </c:pt>
                <c:pt idx="3">
                  <c:v>1x</c:v>
                </c:pt>
                <c:pt idx="4">
                  <c:v>2x</c:v>
                </c:pt>
                <c:pt idx="5">
                  <c:v>3x</c:v>
                </c:pt>
              </c:strCache>
            </c:strRef>
          </c:cat>
          <c:val>
            <c:numRef>
              <c:f>'bw-lat-sense'!$J$56:$J$61</c:f>
              <c:numCache>
                <c:formatCode>General</c:formatCode>
                <c:ptCount val="6"/>
                <c:pt idx="0">
                  <c:v>1.000706188090844</c:v>
                </c:pt>
                <c:pt idx="1">
                  <c:v>0.995388928046832</c:v>
                </c:pt>
                <c:pt idx="2">
                  <c:v>1.007992704068182</c:v>
                </c:pt>
                <c:pt idx="3">
                  <c:v>1.0</c:v>
                </c:pt>
                <c:pt idx="4">
                  <c:v>0.993882393453031</c:v>
                </c:pt>
                <c:pt idx="5">
                  <c:v>1.000750577056554</c:v>
                </c:pt>
              </c:numCache>
            </c:numRef>
          </c:val>
          <c:smooth val="0"/>
        </c:ser>
        <c:ser>
          <c:idx val="9"/>
          <c:order val="9"/>
          <c:tx>
            <c:strRef>
              <c:f>'bw-lat-sense'!$K$55</c:f>
              <c:strCache>
                <c:ptCount val="1"/>
                <c:pt idx="0">
                  <c:v>leukocyte</c:v>
                </c:pt>
              </c:strCache>
            </c:strRef>
          </c:tx>
          <c:cat>
            <c:strRef>
              <c:f>'bw-lat-sense'!$A$56:$A$61</c:f>
              <c:strCache>
                <c:ptCount val="6"/>
                <c:pt idx="0">
                  <c:v>0.125x</c:v>
                </c:pt>
                <c:pt idx="1">
                  <c:v>0.25x</c:v>
                </c:pt>
                <c:pt idx="2">
                  <c:v>0.5x</c:v>
                </c:pt>
                <c:pt idx="3">
                  <c:v>1x</c:v>
                </c:pt>
                <c:pt idx="4">
                  <c:v>2x</c:v>
                </c:pt>
                <c:pt idx="5">
                  <c:v>3x</c:v>
                </c:pt>
              </c:strCache>
            </c:strRef>
          </c:cat>
          <c:val>
            <c:numRef>
              <c:f>'bw-lat-sense'!$K$56:$K$61</c:f>
              <c:numCache>
                <c:formatCode>General</c:formatCode>
                <c:ptCount val="6"/>
                <c:pt idx="0">
                  <c:v>0.90083178526278</c:v>
                </c:pt>
                <c:pt idx="1">
                  <c:v>0.917856955189926</c:v>
                </c:pt>
                <c:pt idx="2">
                  <c:v>0.998429777356029</c:v>
                </c:pt>
                <c:pt idx="3">
                  <c:v>1.0</c:v>
                </c:pt>
                <c:pt idx="4">
                  <c:v>0.998065040600146</c:v>
                </c:pt>
                <c:pt idx="5">
                  <c:v>1.0</c:v>
                </c:pt>
              </c:numCache>
            </c:numRef>
          </c:val>
          <c:smooth val="0"/>
        </c:ser>
        <c:ser>
          <c:idx val="10"/>
          <c:order val="10"/>
          <c:tx>
            <c:strRef>
              <c:f>'bw-lat-sense'!$L$55</c:f>
              <c:strCache>
                <c:ptCount val="1"/>
                <c:pt idx="0">
                  <c:v>lud_cuda</c:v>
                </c:pt>
              </c:strCache>
            </c:strRef>
          </c:tx>
          <c:cat>
            <c:strRef>
              <c:f>'bw-lat-sense'!$A$56:$A$61</c:f>
              <c:strCache>
                <c:ptCount val="6"/>
                <c:pt idx="0">
                  <c:v>0.125x</c:v>
                </c:pt>
                <c:pt idx="1">
                  <c:v>0.25x</c:v>
                </c:pt>
                <c:pt idx="2">
                  <c:v>0.5x</c:v>
                </c:pt>
                <c:pt idx="3">
                  <c:v>1x</c:v>
                </c:pt>
                <c:pt idx="4">
                  <c:v>2x</c:v>
                </c:pt>
                <c:pt idx="5">
                  <c:v>3x</c:v>
                </c:pt>
              </c:strCache>
            </c:strRef>
          </c:cat>
          <c:val>
            <c:numRef>
              <c:f>'bw-lat-sense'!$L$56:$L$61</c:f>
              <c:numCache>
                <c:formatCode>General</c:formatCode>
                <c:ptCount val="6"/>
                <c:pt idx="0">
                  <c:v>0.96777924195048</c:v>
                </c:pt>
                <c:pt idx="1">
                  <c:v>0.989490711461953</c:v>
                </c:pt>
                <c:pt idx="2">
                  <c:v>0.997858332472467</c:v>
                </c:pt>
                <c:pt idx="3">
                  <c:v>1.0</c:v>
                </c:pt>
                <c:pt idx="4">
                  <c:v>1.000569431601438</c:v>
                </c:pt>
                <c:pt idx="5">
                  <c:v>1.001899785077365</c:v>
                </c:pt>
              </c:numCache>
            </c:numRef>
          </c:val>
          <c:smooth val="0"/>
        </c:ser>
        <c:ser>
          <c:idx val="11"/>
          <c:order val="11"/>
          <c:tx>
            <c:strRef>
              <c:f>'bw-lat-sense'!$M$55</c:f>
              <c:strCache>
                <c:ptCount val="1"/>
                <c:pt idx="0">
                  <c:v>mummergpu</c:v>
                </c:pt>
              </c:strCache>
            </c:strRef>
          </c:tx>
          <c:cat>
            <c:strRef>
              <c:f>'bw-lat-sense'!$A$56:$A$61</c:f>
              <c:strCache>
                <c:ptCount val="6"/>
                <c:pt idx="0">
                  <c:v>0.125x</c:v>
                </c:pt>
                <c:pt idx="1">
                  <c:v>0.25x</c:v>
                </c:pt>
                <c:pt idx="2">
                  <c:v>0.5x</c:v>
                </c:pt>
                <c:pt idx="3">
                  <c:v>1x</c:v>
                </c:pt>
                <c:pt idx="4">
                  <c:v>2x</c:v>
                </c:pt>
                <c:pt idx="5">
                  <c:v>3x</c:v>
                </c:pt>
              </c:strCache>
            </c:strRef>
          </c:cat>
          <c:val>
            <c:numRef>
              <c:f>'bw-lat-sense'!$M$56:$M$61</c:f>
              <c:numCache>
                <c:formatCode>General</c:formatCode>
                <c:ptCount val="6"/>
                <c:pt idx="0">
                  <c:v>0.137943863804773</c:v>
                </c:pt>
                <c:pt idx="1">
                  <c:v>0.274935898827111</c:v>
                </c:pt>
                <c:pt idx="2">
                  <c:v>0.543385720087928</c:v>
                </c:pt>
                <c:pt idx="3">
                  <c:v>1.0</c:v>
                </c:pt>
                <c:pt idx="4">
                  <c:v>1.255362950607217</c:v>
                </c:pt>
                <c:pt idx="5">
                  <c:v>1.239774041427805</c:v>
                </c:pt>
              </c:numCache>
            </c:numRef>
          </c:val>
          <c:smooth val="0"/>
        </c:ser>
        <c:ser>
          <c:idx val="12"/>
          <c:order val="12"/>
          <c:tx>
            <c:strRef>
              <c:f>'bw-lat-sense'!$N$55</c:f>
              <c:strCache>
                <c:ptCount val="1"/>
                <c:pt idx="0">
                  <c:v>myocyte</c:v>
                </c:pt>
              </c:strCache>
            </c:strRef>
          </c:tx>
          <c:cat>
            <c:strRef>
              <c:f>'bw-lat-sense'!$A$56:$A$61</c:f>
              <c:strCache>
                <c:ptCount val="6"/>
                <c:pt idx="0">
                  <c:v>0.125x</c:v>
                </c:pt>
                <c:pt idx="1">
                  <c:v>0.25x</c:v>
                </c:pt>
                <c:pt idx="2">
                  <c:v>0.5x</c:v>
                </c:pt>
                <c:pt idx="3">
                  <c:v>1x</c:v>
                </c:pt>
                <c:pt idx="4">
                  <c:v>2x</c:v>
                </c:pt>
                <c:pt idx="5">
                  <c:v>3x</c:v>
                </c:pt>
              </c:strCache>
            </c:strRef>
          </c:cat>
          <c:val>
            <c:numRef>
              <c:f>'bw-lat-sense'!$N$56:$N$61</c:f>
              <c:numCache>
                <c:formatCode>General</c:formatCode>
                <c:ptCount val="6"/>
                <c:pt idx="0">
                  <c:v>1.0</c:v>
                </c:pt>
                <c:pt idx="1">
                  <c:v>1.0</c:v>
                </c:pt>
                <c:pt idx="2">
                  <c:v>1.0</c:v>
                </c:pt>
                <c:pt idx="3">
                  <c:v>1.0</c:v>
                </c:pt>
                <c:pt idx="4">
                  <c:v>1.0</c:v>
                </c:pt>
                <c:pt idx="5">
                  <c:v>1.0</c:v>
                </c:pt>
              </c:numCache>
            </c:numRef>
          </c:val>
          <c:smooth val="0"/>
        </c:ser>
        <c:ser>
          <c:idx val="13"/>
          <c:order val="13"/>
          <c:tx>
            <c:strRef>
              <c:f>'bw-lat-sense'!$O$55</c:f>
              <c:strCache>
                <c:ptCount val="1"/>
                <c:pt idx="0">
                  <c:v>needle</c:v>
                </c:pt>
              </c:strCache>
            </c:strRef>
          </c:tx>
          <c:cat>
            <c:strRef>
              <c:f>'bw-lat-sense'!$A$56:$A$61</c:f>
              <c:strCache>
                <c:ptCount val="6"/>
                <c:pt idx="0">
                  <c:v>0.125x</c:v>
                </c:pt>
                <c:pt idx="1">
                  <c:v>0.25x</c:v>
                </c:pt>
                <c:pt idx="2">
                  <c:v>0.5x</c:v>
                </c:pt>
                <c:pt idx="3">
                  <c:v>1x</c:v>
                </c:pt>
                <c:pt idx="4">
                  <c:v>2x</c:v>
                </c:pt>
                <c:pt idx="5">
                  <c:v>3x</c:v>
                </c:pt>
              </c:strCache>
            </c:strRef>
          </c:cat>
          <c:val>
            <c:numRef>
              <c:f>'bw-lat-sense'!$O$56:$O$61</c:f>
              <c:numCache>
                <c:formatCode>General</c:formatCode>
                <c:ptCount val="6"/>
                <c:pt idx="0">
                  <c:v>0.27726727031901</c:v>
                </c:pt>
                <c:pt idx="1">
                  <c:v>0.503886650694051</c:v>
                </c:pt>
                <c:pt idx="2">
                  <c:v>0.785735569958851</c:v>
                </c:pt>
                <c:pt idx="3">
                  <c:v>1.0</c:v>
                </c:pt>
                <c:pt idx="4">
                  <c:v>1.10164887689316</c:v>
                </c:pt>
                <c:pt idx="5">
                  <c:v>1.126615418798885</c:v>
                </c:pt>
              </c:numCache>
            </c:numRef>
          </c:val>
          <c:smooth val="0"/>
        </c:ser>
        <c:ser>
          <c:idx val="14"/>
          <c:order val="14"/>
          <c:tx>
            <c:strRef>
              <c:f>'bw-lat-sense'!$P$55</c:f>
              <c:strCache>
                <c:ptCount val="1"/>
                <c:pt idx="0">
                  <c:v>nn</c:v>
                </c:pt>
              </c:strCache>
            </c:strRef>
          </c:tx>
          <c:cat>
            <c:strRef>
              <c:f>'bw-lat-sense'!$A$56:$A$61</c:f>
              <c:strCache>
                <c:ptCount val="6"/>
                <c:pt idx="0">
                  <c:v>0.125x</c:v>
                </c:pt>
                <c:pt idx="1">
                  <c:v>0.25x</c:v>
                </c:pt>
                <c:pt idx="2">
                  <c:v>0.5x</c:v>
                </c:pt>
                <c:pt idx="3">
                  <c:v>1x</c:v>
                </c:pt>
                <c:pt idx="4">
                  <c:v>2x</c:v>
                </c:pt>
                <c:pt idx="5">
                  <c:v>3x</c:v>
                </c:pt>
              </c:strCache>
            </c:strRef>
          </c:cat>
          <c:val>
            <c:numRef>
              <c:f>'bw-lat-sense'!$P$56:$P$61</c:f>
              <c:numCache>
                <c:formatCode>General</c:formatCode>
                <c:ptCount val="6"/>
                <c:pt idx="0">
                  <c:v>0.136368413203768</c:v>
                </c:pt>
                <c:pt idx="1">
                  <c:v>0.269134724998223</c:v>
                </c:pt>
                <c:pt idx="2">
                  <c:v>0.529463868390684</c:v>
                </c:pt>
                <c:pt idx="3">
                  <c:v>1.0</c:v>
                </c:pt>
                <c:pt idx="4">
                  <c:v>1.640389375252092</c:v>
                </c:pt>
                <c:pt idx="5">
                  <c:v>2.17552312541098</c:v>
                </c:pt>
              </c:numCache>
            </c:numRef>
          </c:val>
          <c:smooth val="0"/>
        </c:ser>
        <c:ser>
          <c:idx val="15"/>
          <c:order val="15"/>
          <c:tx>
            <c:strRef>
              <c:f>'bw-lat-sense'!$Q$55</c:f>
              <c:strCache>
                <c:ptCount val="1"/>
                <c:pt idx="0">
                  <c:v>particlefilter</c:v>
                </c:pt>
              </c:strCache>
            </c:strRef>
          </c:tx>
          <c:cat>
            <c:strRef>
              <c:f>'bw-lat-sense'!$A$56:$A$61</c:f>
              <c:strCache>
                <c:ptCount val="6"/>
                <c:pt idx="0">
                  <c:v>0.125x</c:v>
                </c:pt>
                <c:pt idx="1">
                  <c:v>0.25x</c:v>
                </c:pt>
                <c:pt idx="2">
                  <c:v>0.5x</c:v>
                </c:pt>
                <c:pt idx="3">
                  <c:v>1x</c:v>
                </c:pt>
                <c:pt idx="4">
                  <c:v>2x</c:v>
                </c:pt>
                <c:pt idx="5">
                  <c:v>3x</c:v>
                </c:pt>
              </c:strCache>
            </c:strRef>
          </c:cat>
          <c:val>
            <c:numRef>
              <c:f>'bw-lat-sense'!$Q$56:$Q$61</c:f>
              <c:numCache>
                <c:formatCode>General</c:formatCode>
                <c:ptCount val="6"/>
                <c:pt idx="0">
                  <c:v>1.006682951560123</c:v>
                </c:pt>
                <c:pt idx="1">
                  <c:v>0.956975618749136</c:v>
                </c:pt>
                <c:pt idx="2">
                  <c:v>0.99750541549523</c:v>
                </c:pt>
                <c:pt idx="3">
                  <c:v>1.0</c:v>
                </c:pt>
                <c:pt idx="4">
                  <c:v>0.997263446559432</c:v>
                </c:pt>
                <c:pt idx="5">
                  <c:v>1.000040328155966</c:v>
                </c:pt>
              </c:numCache>
            </c:numRef>
          </c:val>
          <c:smooth val="0"/>
        </c:ser>
        <c:ser>
          <c:idx val="16"/>
          <c:order val="16"/>
          <c:tx>
            <c:strRef>
              <c:f>'bw-lat-sense'!$R$55</c:f>
              <c:strCache>
                <c:ptCount val="1"/>
                <c:pt idx="0">
                  <c:v>pathfinder</c:v>
                </c:pt>
              </c:strCache>
            </c:strRef>
          </c:tx>
          <c:cat>
            <c:strRef>
              <c:f>'bw-lat-sense'!$A$56:$A$61</c:f>
              <c:strCache>
                <c:ptCount val="6"/>
                <c:pt idx="0">
                  <c:v>0.125x</c:v>
                </c:pt>
                <c:pt idx="1">
                  <c:v>0.25x</c:v>
                </c:pt>
                <c:pt idx="2">
                  <c:v>0.5x</c:v>
                </c:pt>
                <c:pt idx="3">
                  <c:v>1x</c:v>
                </c:pt>
                <c:pt idx="4">
                  <c:v>2x</c:v>
                </c:pt>
                <c:pt idx="5">
                  <c:v>3x</c:v>
                </c:pt>
              </c:strCache>
            </c:strRef>
          </c:cat>
          <c:val>
            <c:numRef>
              <c:f>'bw-lat-sense'!$R$56:$R$61</c:f>
              <c:numCache>
                <c:formatCode>General</c:formatCode>
                <c:ptCount val="6"/>
                <c:pt idx="0">
                  <c:v>0.191856450059352</c:v>
                </c:pt>
                <c:pt idx="1">
                  <c:v>0.382244847191519</c:v>
                </c:pt>
                <c:pt idx="2">
                  <c:v>0.716779040180121</c:v>
                </c:pt>
                <c:pt idx="3">
                  <c:v>1.0</c:v>
                </c:pt>
                <c:pt idx="4">
                  <c:v>1.033552297686704</c:v>
                </c:pt>
                <c:pt idx="5">
                  <c:v>1.037005513126336</c:v>
                </c:pt>
              </c:numCache>
            </c:numRef>
          </c:val>
          <c:smooth val="0"/>
        </c:ser>
        <c:ser>
          <c:idx val="17"/>
          <c:order val="17"/>
          <c:tx>
            <c:strRef>
              <c:f>'bw-lat-sense'!$S$55</c:f>
              <c:strCache>
                <c:ptCount val="1"/>
                <c:pt idx="0">
                  <c:v>sc_gpu</c:v>
                </c:pt>
              </c:strCache>
            </c:strRef>
          </c:tx>
          <c:cat>
            <c:strRef>
              <c:f>'bw-lat-sense'!$A$56:$A$61</c:f>
              <c:strCache>
                <c:ptCount val="6"/>
                <c:pt idx="0">
                  <c:v>0.125x</c:v>
                </c:pt>
                <c:pt idx="1">
                  <c:v>0.25x</c:v>
                </c:pt>
                <c:pt idx="2">
                  <c:v>0.5x</c:v>
                </c:pt>
                <c:pt idx="3">
                  <c:v>1x</c:v>
                </c:pt>
                <c:pt idx="4">
                  <c:v>2x</c:v>
                </c:pt>
                <c:pt idx="5">
                  <c:v>3x</c:v>
                </c:pt>
              </c:strCache>
            </c:strRef>
          </c:cat>
          <c:val>
            <c:numRef>
              <c:f>'bw-lat-sense'!$S$56:$S$61</c:f>
              <c:numCache>
                <c:formatCode>General</c:formatCode>
                <c:ptCount val="6"/>
                <c:pt idx="0">
                  <c:v>0.530324023370841</c:v>
                </c:pt>
                <c:pt idx="1">
                  <c:v>0.764760866575316</c:v>
                </c:pt>
                <c:pt idx="2">
                  <c:v>0.925909134901917</c:v>
                </c:pt>
                <c:pt idx="3">
                  <c:v>1.0</c:v>
                </c:pt>
                <c:pt idx="4">
                  <c:v>1.030797756643727</c:v>
                </c:pt>
                <c:pt idx="5">
                  <c:v>1.040402316708522</c:v>
                </c:pt>
              </c:numCache>
            </c:numRef>
          </c:val>
          <c:smooth val="0"/>
        </c:ser>
        <c:ser>
          <c:idx val="18"/>
          <c:order val="18"/>
          <c:tx>
            <c:strRef>
              <c:f>'bw-lat-sense'!$T$55</c:f>
              <c:strCache>
                <c:ptCount val="1"/>
                <c:pt idx="0">
                  <c:v>srad_v1</c:v>
                </c:pt>
              </c:strCache>
            </c:strRef>
          </c:tx>
          <c:cat>
            <c:strRef>
              <c:f>'bw-lat-sense'!$A$56:$A$61</c:f>
              <c:strCache>
                <c:ptCount val="6"/>
                <c:pt idx="0">
                  <c:v>0.125x</c:v>
                </c:pt>
                <c:pt idx="1">
                  <c:v>0.25x</c:v>
                </c:pt>
                <c:pt idx="2">
                  <c:v>0.5x</c:v>
                </c:pt>
                <c:pt idx="3">
                  <c:v>1x</c:v>
                </c:pt>
                <c:pt idx="4">
                  <c:v>2x</c:v>
                </c:pt>
                <c:pt idx="5">
                  <c:v>3x</c:v>
                </c:pt>
              </c:strCache>
            </c:strRef>
          </c:cat>
          <c:val>
            <c:numRef>
              <c:f>'bw-lat-sense'!$T$56:$T$61</c:f>
              <c:numCache>
                <c:formatCode>General</c:formatCode>
                <c:ptCount val="6"/>
                <c:pt idx="0">
                  <c:v>0.158914569763991</c:v>
                </c:pt>
                <c:pt idx="1">
                  <c:v>0.310931227839995</c:v>
                </c:pt>
                <c:pt idx="2">
                  <c:v>0.583582755416022</c:v>
                </c:pt>
                <c:pt idx="3">
                  <c:v>1.0</c:v>
                </c:pt>
                <c:pt idx="4">
                  <c:v>1.401965895068959</c:v>
                </c:pt>
                <c:pt idx="5">
                  <c:v>1.573989035190478</c:v>
                </c:pt>
              </c:numCache>
            </c:numRef>
          </c:val>
          <c:smooth val="0"/>
        </c:ser>
        <c:ser>
          <c:idx val="19"/>
          <c:order val="19"/>
          <c:tx>
            <c:strRef>
              <c:f>'bw-lat-sense'!$U$55</c:f>
              <c:strCache>
                <c:ptCount val="1"/>
                <c:pt idx="0">
                  <c:v>cns</c:v>
                </c:pt>
              </c:strCache>
            </c:strRef>
          </c:tx>
          <c:cat>
            <c:strRef>
              <c:f>'bw-lat-sense'!$A$56:$A$61</c:f>
              <c:strCache>
                <c:ptCount val="6"/>
                <c:pt idx="0">
                  <c:v>0.125x</c:v>
                </c:pt>
                <c:pt idx="1">
                  <c:v>0.25x</c:v>
                </c:pt>
                <c:pt idx="2">
                  <c:v>0.5x</c:v>
                </c:pt>
                <c:pt idx="3">
                  <c:v>1x</c:v>
                </c:pt>
                <c:pt idx="4">
                  <c:v>2x</c:v>
                </c:pt>
                <c:pt idx="5">
                  <c:v>3x</c:v>
                </c:pt>
              </c:strCache>
            </c:strRef>
          </c:cat>
          <c:val>
            <c:numRef>
              <c:f>'bw-lat-sense'!$U$56:$U$61</c:f>
              <c:numCache>
                <c:formatCode>General</c:formatCode>
                <c:ptCount val="6"/>
                <c:pt idx="0">
                  <c:v>0.120091574329283</c:v>
                </c:pt>
                <c:pt idx="1">
                  <c:v>0.244412261962277</c:v>
                </c:pt>
                <c:pt idx="2">
                  <c:v>0.4871303198808</c:v>
                </c:pt>
                <c:pt idx="3">
                  <c:v>1.0</c:v>
                </c:pt>
                <c:pt idx="4">
                  <c:v>1.45412124285903</c:v>
                </c:pt>
                <c:pt idx="5">
                  <c:v>1.546795009117305</c:v>
                </c:pt>
              </c:numCache>
            </c:numRef>
          </c:val>
          <c:smooth val="0"/>
        </c:ser>
        <c:ser>
          <c:idx val="20"/>
          <c:order val="20"/>
          <c:tx>
            <c:strRef>
              <c:f>'bw-lat-sense'!$V$55</c:f>
              <c:strCache>
                <c:ptCount val="1"/>
                <c:pt idx="0">
                  <c:v>comd</c:v>
                </c:pt>
              </c:strCache>
            </c:strRef>
          </c:tx>
          <c:cat>
            <c:strRef>
              <c:f>'bw-lat-sense'!$A$56:$A$61</c:f>
              <c:strCache>
                <c:ptCount val="6"/>
                <c:pt idx="0">
                  <c:v>0.125x</c:v>
                </c:pt>
                <c:pt idx="1">
                  <c:v>0.25x</c:v>
                </c:pt>
                <c:pt idx="2">
                  <c:v>0.5x</c:v>
                </c:pt>
                <c:pt idx="3">
                  <c:v>1x</c:v>
                </c:pt>
                <c:pt idx="4">
                  <c:v>2x</c:v>
                </c:pt>
                <c:pt idx="5">
                  <c:v>3x</c:v>
                </c:pt>
              </c:strCache>
            </c:strRef>
          </c:cat>
          <c:val>
            <c:numRef>
              <c:f>'bw-lat-sense'!$V$56:$V$61</c:f>
              <c:numCache>
                <c:formatCode>General</c:formatCode>
                <c:ptCount val="6"/>
                <c:pt idx="0">
                  <c:v>0.382183322049383</c:v>
                </c:pt>
                <c:pt idx="1">
                  <c:v>0.683285342556263</c:v>
                </c:pt>
                <c:pt idx="2">
                  <c:v>0.929592227941236</c:v>
                </c:pt>
                <c:pt idx="3">
                  <c:v>1.0</c:v>
                </c:pt>
                <c:pt idx="4">
                  <c:v>1.015127291117764</c:v>
                </c:pt>
                <c:pt idx="5">
                  <c:v>1.01874087427504</c:v>
                </c:pt>
              </c:numCache>
            </c:numRef>
          </c:val>
          <c:smooth val="0"/>
        </c:ser>
        <c:ser>
          <c:idx val="21"/>
          <c:order val="21"/>
          <c:tx>
            <c:strRef>
              <c:f>'bw-lat-sense'!$W$55</c:f>
              <c:strCache>
                <c:ptCount val="1"/>
                <c:pt idx="0">
                  <c:v>minife</c:v>
                </c:pt>
              </c:strCache>
            </c:strRef>
          </c:tx>
          <c:cat>
            <c:strRef>
              <c:f>'bw-lat-sense'!$A$56:$A$61</c:f>
              <c:strCache>
                <c:ptCount val="6"/>
                <c:pt idx="0">
                  <c:v>0.125x</c:v>
                </c:pt>
                <c:pt idx="1">
                  <c:v>0.25x</c:v>
                </c:pt>
                <c:pt idx="2">
                  <c:v>0.5x</c:v>
                </c:pt>
                <c:pt idx="3">
                  <c:v>1x</c:v>
                </c:pt>
                <c:pt idx="4">
                  <c:v>2x</c:v>
                </c:pt>
                <c:pt idx="5">
                  <c:v>3x</c:v>
                </c:pt>
              </c:strCache>
            </c:strRef>
          </c:cat>
          <c:val>
            <c:numRef>
              <c:f>'bw-lat-sense'!$W$56:$W$61</c:f>
              <c:numCache>
                <c:formatCode>General</c:formatCode>
                <c:ptCount val="6"/>
                <c:pt idx="0">
                  <c:v>0.130259216432519</c:v>
                </c:pt>
                <c:pt idx="1">
                  <c:v>0.257409110360463</c:v>
                </c:pt>
                <c:pt idx="2">
                  <c:v>0.513962360353634</c:v>
                </c:pt>
                <c:pt idx="3">
                  <c:v>1.0</c:v>
                </c:pt>
                <c:pt idx="4">
                  <c:v>1.830949367664867</c:v>
                </c:pt>
                <c:pt idx="5">
                  <c:v>2.313927761743042</c:v>
                </c:pt>
              </c:numCache>
            </c:numRef>
          </c:val>
          <c:smooth val="0"/>
        </c:ser>
        <c:ser>
          <c:idx val="22"/>
          <c:order val="22"/>
          <c:tx>
            <c:strRef>
              <c:f>'bw-lat-sense'!$X$55</c:f>
              <c:strCache>
                <c:ptCount val="1"/>
                <c:pt idx="0">
                  <c:v>xsbench</c:v>
                </c:pt>
              </c:strCache>
            </c:strRef>
          </c:tx>
          <c:cat>
            <c:strRef>
              <c:f>'bw-lat-sense'!$A$56:$A$61</c:f>
              <c:strCache>
                <c:ptCount val="6"/>
                <c:pt idx="0">
                  <c:v>0.125x</c:v>
                </c:pt>
                <c:pt idx="1">
                  <c:v>0.25x</c:v>
                </c:pt>
                <c:pt idx="2">
                  <c:v>0.5x</c:v>
                </c:pt>
                <c:pt idx="3">
                  <c:v>1x</c:v>
                </c:pt>
                <c:pt idx="4">
                  <c:v>2x</c:v>
                </c:pt>
                <c:pt idx="5">
                  <c:v>3x</c:v>
                </c:pt>
              </c:strCache>
            </c:strRef>
          </c:cat>
          <c:val>
            <c:numRef>
              <c:f>'bw-lat-sense'!$X$56:$X$61</c:f>
              <c:numCache>
                <c:formatCode>General</c:formatCode>
                <c:ptCount val="6"/>
                <c:pt idx="0">
                  <c:v>0.079415501905972</c:v>
                </c:pt>
                <c:pt idx="1">
                  <c:v>0.247776365946633</c:v>
                </c:pt>
                <c:pt idx="2">
                  <c:v>0.496188055908513</c:v>
                </c:pt>
                <c:pt idx="3">
                  <c:v>1.0</c:v>
                </c:pt>
                <c:pt idx="4">
                  <c:v>2.022752541296061</c:v>
                </c:pt>
                <c:pt idx="5">
                  <c:v>2.71529542566709</c:v>
                </c:pt>
              </c:numCache>
            </c:numRef>
          </c:val>
          <c:smooth val="0"/>
        </c:ser>
        <c:ser>
          <c:idx val="23"/>
          <c:order val="23"/>
          <c:tx>
            <c:strRef>
              <c:f>'bw-lat-sense'!$Y$55</c:f>
              <c:strCache>
                <c:ptCount val="1"/>
                <c:pt idx="0">
                  <c:v>cutcp</c:v>
                </c:pt>
              </c:strCache>
            </c:strRef>
          </c:tx>
          <c:cat>
            <c:strRef>
              <c:f>'bw-lat-sense'!$A$56:$A$61</c:f>
              <c:strCache>
                <c:ptCount val="6"/>
                <c:pt idx="0">
                  <c:v>0.125x</c:v>
                </c:pt>
                <c:pt idx="1">
                  <c:v>0.25x</c:v>
                </c:pt>
                <c:pt idx="2">
                  <c:v>0.5x</c:v>
                </c:pt>
                <c:pt idx="3">
                  <c:v>1x</c:v>
                </c:pt>
                <c:pt idx="4">
                  <c:v>2x</c:v>
                </c:pt>
                <c:pt idx="5">
                  <c:v>3x</c:v>
                </c:pt>
              </c:strCache>
            </c:strRef>
          </c:cat>
          <c:val>
            <c:numRef>
              <c:f>'bw-lat-sense'!$Y$56:$Y$61</c:f>
              <c:numCache>
                <c:formatCode>General</c:formatCode>
                <c:ptCount val="6"/>
                <c:pt idx="0">
                  <c:v>0.994555665242812</c:v>
                </c:pt>
                <c:pt idx="1">
                  <c:v>0.998293302210697</c:v>
                </c:pt>
                <c:pt idx="2">
                  <c:v>0.999047408004126</c:v>
                </c:pt>
                <c:pt idx="3">
                  <c:v>1.0</c:v>
                </c:pt>
                <c:pt idx="4">
                  <c:v>1.000005529258497</c:v>
                </c:pt>
                <c:pt idx="5">
                  <c:v>1.000134403514227</c:v>
                </c:pt>
              </c:numCache>
            </c:numRef>
          </c:val>
          <c:smooth val="0"/>
        </c:ser>
        <c:ser>
          <c:idx val="24"/>
          <c:order val="24"/>
          <c:tx>
            <c:strRef>
              <c:f>'bw-lat-sense'!$Z$55</c:f>
              <c:strCache>
                <c:ptCount val="1"/>
                <c:pt idx="0">
                  <c:v>histo</c:v>
                </c:pt>
              </c:strCache>
            </c:strRef>
          </c:tx>
          <c:cat>
            <c:strRef>
              <c:f>'bw-lat-sense'!$A$56:$A$61</c:f>
              <c:strCache>
                <c:ptCount val="6"/>
                <c:pt idx="0">
                  <c:v>0.125x</c:v>
                </c:pt>
                <c:pt idx="1">
                  <c:v>0.25x</c:v>
                </c:pt>
                <c:pt idx="2">
                  <c:v>0.5x</c:v>
                </c:pt>
                <c:pt idx="3">
                  <c:v>1x</c:v>
                </c:pt>
                <c:pt idx="4">
                  <c:v>2x</c:v>
                </c:pt>
                <c:pt idx="5">
                  <c:v>3x</c:v>
                </c:pt>
              </c:strCache>
            </c:strRef>
          </c:cat>
          <c:val>
            <c:numRef>
              <c:f>'bw-lat-sense'!$Z$56:$Z$61</c:f>
              <c:numCache>
                <c:formatCode>General</c:formatCode>
                <c:ptCount val="6"/>
                <c:pt idx="0">
                  <c:v>0.128896154812875</c:v>
                </c:pt>
                <c:pt idx="1">
                  <c:v>0.285228715485369</c:v>
                </c:pt>
                <c:pt idx="2">
                  <c:v>0.572292912215274</c:v>
                </c:pt>
                <c:pt idx="3">
                  <c:v>1.0</c:v>
                </c:pt>
                <c:pt idx="4">
                  <c:v>1.534873069511548</c:v>
                </c:pt>
                <c:pt idx="5">
                  <c:v>1.738909237772588</c:v>
                </c:pt>
              </c:numCache>
            </c:numRef>
          </c:val>
          <c:smooth val="0"/>
        </c:ser>
        <c:ser>
          <c:idx val="25"/>
          <c:order val="25"/>
          <c:tx>
            <c:strRef>
              <c:f>'bw-lat-sense'!$AA$55</c:f>
              <c:strCache>
                <c:ptCount val="1"/>
                <c:pt idx="0">
                  <c:v>lbm</c:v>
                </c:pt>
              </c:strCache>
            </c:strRef>
          </c:tx>
          <c:cat>
            <c:strRef>
              <c:f>'bw-lat-sense'!$A$56:$A$61</c:f>
              <c:strCache>
                <c:ptCount val="6"/>
                <c:pt idx="0">
                  <c:v>0.125x</c:v>
                </c:pt>
                <c:pt idx="1">
                  <c:v>0.25x</c:v>
                </c:pt>
                <c:pt idx="2">
                  <c:v>0.5x</c:v>
                </c:pt>
                <c:pt idx="3">
                  <c:v>1x</c:v>
                </c:pt>
                <c:pt idx="4">
                  <c:v>2x</c:v>
                </c:pt>
                <c:pt idx="5">
                  <c:v>3x</c:v>
                </c:pt>
              </c:strCache>
            </c:strRef>
          </c:cat>
          <c:val>
            <c:numRef>
              <c:f>'bw-lat-sense'!$AA$56:$AA$61</c:f>
              <c:numCache>
                <c:formatCode>General</c:formatCode>
                <c:ptCount val="6"/>
                <c:pt idx="0">
                  <c:v>0.132183908045977</c:v>
                </c:pt>
                <c:pt idx="1">
                  <c:v>0.264367816091954</c:v>
                </c:pt>
                <c:pt idx="2">
                  <c:v>0.5</c:v>
                </c:pt>
                <c:pt idx="3">
                  <c:v>1.0</c:v>
                </c:pt>
                <c:pt idx="4">
                  <c:v>1.975574712643678</c:v>
                </c:pt>
                <c:pt idx="5">
                  <c:v>2.734195402298851</c:v>
                </c:pt>
              </c:numCache>
            </c:numRef>
          </c:val>
          <c:smooth val="0"/>
        </c:ser>
        <c:ser>
          <c:idx val="26"/>
          <c:order val="26"/>
          <c:tx>
            <c:strRef>
              <c:f>'bw-lat-sense'!$AB$55</c:f>
              <c:strCache>
                <c:ptCount val="1"/>
                <c:pt idx="0">
                  <c:v>mri-gridding</c:v>
                </c:pt>
              </c:strCache>
            </c:strRef>
          </c:tx>
          <c:cat>
            <c:strRef>
              <c:f>'bw-lat-sense'!$A$56:$A$61</c:f>
              <c:strCache>
                <c:ptCount val="6"/>
                <c:pt idx="0">
                  <c:v>0.125x</c:v>
                </c:pt>
                <c:pt idx="1">
                  <c:v>0.25x</c:v>
                </c:pt>
                <c:pt idx="2">
                  <c:v>0.5x</c:v>
                </c:pt>
                <c:pt idx="3">
                  <c:v>1x</c:v>
                </c:pt>
                <c:pt idx="4">
                  <c:v>2x</c:v>
                </c:pt>
                <c:pt idx="5">
                  <c:v>3x</c:v>
                </c:pt>
              </c:strCache>
            </c:strRef>
          </c:cat>
          <c:val>
            <c:numRef>
              <c:f>'bw-lat-sense'!$AB$56:$AB$61</c:f>
              <c:numCache>
                <c:formatCode>General</c:formatCode>
                <c:ptCount val="6"/>
                <c:pt idx="0">
                  <c:v>0.390311091644671</c:v>
                </c:pt>
                <c:pt idx="1">
                  <c:v>0.65836397376641</c:v>
                </c:pt>
                <c:pt idx="2">
                  <c:v>0.932398944201754</c:v>
                </c:pt>
                <c:pt idx="3">
                  <c:v>1.0</c:v>
                </c:pt>
                <c:pt idx="4">
                  <c:v>1.007328346338708</c:v>
                </c:pt>
                <c:pt idx="5">
                  <c:v>1.008538595419495</c:v>
                </c:pt>
              </c:numCache>
            </c:numRef>
          </c:val>
          <c:smooth val="0"/>
        </c:ser>
        <c:ser>
          <c:idx val="27"/>
          <c:order val="27"/>
          <c:tx>
            <c:strRef>
              <c:f>'bw-lat-sense'!$AC$55</c:f>
              <c:strCache>
                <c:ptCount val="1"/>
                <c:pt idx="0">
                  <c:v>mri-q</c:v>
                </c:pt>
              </c:strCache>
            </c:strRef>
          </c:tx>
          <c:cat>
            <c:strRef>
              <c:f>'bw-lat-sense'!$A$56:$A$61</c:f>
              <c:strCache>
                <c:ptCount val="6"/>
                <c:pt idx="0">
                  <c:v>0.125x</c:v>
                </c:pt>
                <c:pt idx="1">
                  <c:v>0.25x</c:v>
                </c:pt>
                <c:pt idx="2">
                  <c:v>0.5x</c:v>
                </c:pt>
                <c:pt idx="3">
                  <c:v>1x</c:v>
                </c:pt>
                <c:pt idx="4">
                  <c:v>2x</c:v>
                </c:pt>
                <c:pt idx="5">
                  <c:v>3x</c:v>
                </c:pt>
              </c:strCache>
            </c:strRef>
          </c:cat>
          <c:val>
            <c:numRef>
              <c:f>'bw-lat-sense'!$AC$56:$AC$61</c:f>
              <c:numCache>
                <c:formatCode>General</c:formatCode>
                <c:ptCount val="6"/>
                <c:pt idx="0">
                  <c:v>0.984051220654569</c:v>
                </c:pt>
                <c:pt idx="1">
                  <c:v>0.992706515798465</c:v>
                </c:pt>
                <c:pt idx="2">
                  <c:v>0.998926353830426</c:v>
                </c:pt>
                <c:pt idx="3">
                  <c:v>1.0</c:v>
                </c:pt>
                <c:pt idx="4">
                  <c:v>0.999780284923975</c:v>
                </c:pt>
                <c:pt idx="5">
                  <c:v>1.001583216134354</c:v>
                </c:pt>
              </c:numCache>
            </c:numRef>
          </c:val>
          <c:smooth val="0"/>
        </c:ser>
        <c:ser>
          <c:idx val="28"/>
          <c:order val="28"/>
          <c:tx>
            <c:strRef>
              <c:f>'bw-lat-sense'!$AD$55</c:f>
              <c:strCache>
                <c:ptCount val="1"/>
                <c:pt idx="0">
                  <c:v>sad</c:v>
                </c:pt>
              </c:strCache>
            </c:strRef>
          </c:tx>
          <c:cat>
            <c:strRef>
              <c:f>'bw-lat-sense'!$A$56:$A$61</c:f>
              <c:strCache>
                <c:ptCount val="6"/>
                <c:pt idx="0">
                  <c:v>0.125x</c:v>
                </c:pt>
                <c:pt idx="1">
                  <c:v>0.25x</c:v>
                </c:pt>
                <c:pt idx="2">
                  <c:v>0.5x</c:v>
                </c:pt>
                <c:pt idx="3">
                  <c:v>1x</c:v>
                </c:pt>
                <c:pt idx="4">
                  <c:v>2x</c:v>
                </c:pt>
                <c:pt idx="5">
                  <c:v>3x</c:v>
                </c:pt>
              </c:strCache>
            </c:strRef>
          </c:cat>
          <c:val>
            <c:numRef>
              <c:f>'bw-lat-sense'!$AD$56:$AD$61</c:f>
              <c:numCache>
                <c:formatCode>General</c:formatCode>
                <c:ptCount val="6"/>
                <c:pt idx="0">
                  <c:v>0.23706190323619</c:v>
                </c:pt>
                <c:pt idx="1">
                  <c:v>0.435461035175803</c:v>
                </c:pt>
                <c:pt idx="2">
                  <c:v>0.716488443552063</c:v>
                </c:pt>
                <c:pt idx="3">
                  <c:v>1.0</c:v>
                </c:pt>
                <c:pt idx="4">
                  <c:v>1.203816874918576</c:v>
                </c:pt>
                <c:pt idx="5">
                  <c:v>1.279065111178371</c:v>
                </c:pt>
              </c:numCache>
            </c:numRef>
          </c:val>
          <c:smooth val="0"/>
        </c:ser>
        <c:ser>
          <c:idx val="29"/>
          <c:order val="29"/>
          <c:tx>
            <c:strRef>
              <c:f>'bw-lat-sense'!$AE$55</c:f>
              <c:strCache>
                <c:ptCount val="1"/>
                <c:pt idx="0">
                  <c:v>sgemm</c:v>
                </c:pt>
              </c:strCache>
            </c:strRef>
          </c:tx>
          <c:spPr>
            <a:ln w="34925">
              <a:solidFill>
                <a:srgbClr val="4F81BD"/>
              </a:solidFill>
              <a:prstDash val="dash"/>
            </a:ln>
          </c:spPr>
          <c:marker>
            <c:spPr>
              <a:solidFill>
                <a:srgbClr val="4F81BD"/>
              </a:solidFill>
              <a:ln>
                <a:solidFill>
                  <a:srgbClr val="4F81BD"/>
                </a:solidFill>
              </a:ln>
            </c:spPr>
          </c:marker>
          <c:cat>
            <c:strRef>
              <c:f>'bw-lat-sense'!$A$56:$A$61</c:f>
              <c:strCache>
                <c:ptCount val="6"/>
                <c:pt idx="0">
                  <c:v>0.125x</c:v>
                </c:pt>
                <c:pt idx="1">
                  <c:v>0.25x</c:v>
                </c:pt>
                <c:pt idx="2">
                  <c:v>0.5x</c:v>
                </c:pt>
                <c:pt idx="3">
                  <c:v>1x</c:v>
                </c:pt>
                <c:pt idx="4">
                  <c:v>2x</c:v>
                </c:pt>
                <c:pt idx="5">
                  <c:v>3x</c:v>
                </c:pt>
              </c:strCache>
            </c:strRef>
          </c:cat>
          <c:val>
            <c:numRef>
              <c:f>'bw-lat-sense'!$AE$56:$AE$61</c:f>
              <c:numCache>
                <c:formatCode>General</c:formatCode>
                <c:ptCount val="6"/>
                <c:pt idx="0">
                  <c:v>0.588269496671025</c:v>
                </c:pt>
                <c:pt idx="1">
                  <c:v>0.780415407968499</c:v>
                </c:pt>
                <c:pt idx="2">
                  <c:v>0.912010422772292</c:v>
                </c:pt>
                <c:pt idx="3">
                  <c:v>1.0</c:v>
                </c:pt>
                <c:pt idx="4">
                  <c:v>1.028405248207764</c:v>
                </c:pt>
                <c:pt idx="5">
                  <c:v>1.040019087124457</c:v>
                </c:pt>
              </c:numCache>
            </c:numRef>
          </c:val>
          <c:smooth val="0"/>
        </c:ser>
        <c:ser>
          <c:idx val="30"/>
          <c:order val="30"/>
          <c:tx>
            <c:strRef>
              <c:f>'bw-lat-sense'!$AF$55</c:f>
              <c:strCache>
                <c:ptCount val="1"/>
                <c:pt idx="0">
                  <c:v>spmv</c:v>
                </c:pt>
              </c:strCache>
            </c:strRef>
          </c:tx>
          <c:cat>
            <c:strRef>
              <c:f>'bw-lat-sense'!$A$56:$A$61</c:f>
              <c:strCache>
                <c:ptCount val="6"/>
                <c:pt idx="0">
                  <c:v>0.125x</c:v>
                </c:pt>
                <c:pt idx="1">
                  <c:v>0.25x</c:v>
                </c:pt>
                <c:pt idx="2">
                  <c:v>0.5x</c:v>
                </c:pt>
                <c:pt idx="3">
                  <c:v>1x</c:v>
                </c:pt>
                <c:pt idx="4">
                  <c:v>2x</c:v>
                </c:pt>
                <c:pt idx="5">
                  <c:v>3x</c:v>
                </c:pt>
              </c:strCache>
            </c:strRef>
          </c:cat>
          <c:val>
            <c:numRef>
              <c:f>'bw-lat-sense'!$AF$56:$AF$61</c:f>
              <c:numCache>
                <c:formatCode>General</c:formatCode>
                <c:ptCount val="6"/>
                <c:pt idx="0">
                  <c:v>0.447126756951537</c:v>
                </c:pt>
                <c:pt idx="1">
                  <c:v>0.826270156031003</c:v>
                </c:pt>
                <c:pt idx="2">
                  <c:v>0.998533570909584</c:v>
                </c:pt>
                <c:pt idx="3">
                  <c:v>1.0</c:v>
                </c:pt>
                <c:pt idx="4">
                  <c:v>0.992065071132864</c:v>
                </c:pt>
                <c:pt idx="5">
                  <c:v>0.994543999504804</c:v>
                </c:pt>
              </c:numCache>
            </c:numRef>
          </c:val>
          <c:smooth val="0"/>
        </c:ser>
        <c:ser>
          <c:idx val="31"/>
          <c:order val="31"/>
          <c:tx>
            <c:strRef>
              <c:f>'bw-lat-sense'!$AG$55</c:f>
              <c:strCache>
                <c:ptCount val="1"/>
                <c:pt idx="0">
                  <c:v>stencil</c:v>
                </c:pt>
              </c:strCache>
            </c:strRef>
          </c:tx>
          <c:cat>
            <c:strRef>
              <c:f>'bw-lat-sense'!$A$56:$A$61</c:f>
              <c:strCache>
                <c:ptCount val="6"/>
                <c:pt idx="0">
                  <c:v>0.125x</c:v>
                </c:pt>
                <c:pt idx="1">
                  <c:v>0.25x</c:v>
                </c:pt>
                <c:pt idx="2">
                  <c:v>0.5x</c:v>
                </c:pt>
                <c:pt idx="3">
                  <c:v>1x</c:v>
                </c:pt>
                <c:pt idx="4">
                  <c:v>2x</c:v>
                </c:pt>
                <c:pt idx="5">
                  <c:v>3x</c:v>
                </c:pt>
              </c:strCache>
            </c:strRef>
          </c:cat>
          <c:val>
            <c:numRef>
              <c:f>'bw-lat-sense'!$AG$56:$AG$61</c:f>
              <c:numCache>
                <c:formatCode>General</c:formatCode>
                <c:ptCount val="6"/>
                <c:pt idx="0">
                  <c:v>0.137757058481634</c:v>
                </c:pt>
                <c:pt idx="1">
                  <c:v>0.273535823071207</c:v>
                </c:pt>
                <c:pt idx="2">
                  <c:v>0.534375009689919</c:v>
                </c:pt>
                <c:pt idx="3">
                  <c:v>1.0</c:v>
                </c:pt>
                <c:pt idx="4">
                  <c:v>1.644817348900138</c:v>
                </c:pt>
                <c:pt idx="5">
                  <c:v>1.784372167313638</c:v>
                </c:pt>
              </c:numCache>
            </c:numRef>
          </c:val>
          <c:smooth val="0"/>
        </c:ser>
        <c:ser>
          <c:idx val="32"/>
          <c:order val="32"/>
          <c:tx>
            <c:strRef>
              <c:f>'bw-lat-sense'!$AH$55</c:f>
              <c:strCache>
                <c:ptCount val="1"/>
                <c:pt idx="0">
                  <c:v>tpacf</c:v>
                </c:pt>
              </c:strCache>
            </c:strRef>
          </c:tx>
          <c:cat>
            <c:strRef>
              <c:f>'bw-lat-sense'!$A$56:$A$61</c:f>
              <c:strCache>
                <c:ptCount val="6"/>
                <c:pt idx="0">
                  <c:v>0.125x</c:v>
                </c:pt>
                <c:pt idx="1">
                  <c:v>0.25x</c:v>
                </c:pt>
                <c:pt idx="2">
                  <c:v>0.5x</c:v>
                </c:pt>
                <c:pt idx="3">
                  <c:v>1x</c:v>
                </c:pt>
                <c:pt idx="4">
                  <c:v>2x</c:v>
                </c:pt>
                <c:pt idx="5">
                  <c:v>3x</c:v>
                </c:pt>
              </c:strCache>
            </c:strRef>
          </c:cat>
          <c:val>
            <c:numRef>
              <c:f>'bw-lat-sense'!$AH$56:$AH$61</c:f>
              <c:numCache>
                <c:formatCode>General</c:formatCode>
                <c:ptCount val="6"/>
                <c:pt idx="0">
                  <c:v>1.000632345615547</c:v>
                </c:pt>
                <c:pt idx="1">
                  <c:v>1.000889378185896</c:v>
                </c:pt>
                <c:pt idx="2">
                  <c:v>1.001951172910132</c:v>
                </c:pt>
                <c:pt idx="3">
                  <c:v>1.0</c:v>
                </c:pt>
                <c:pt idx="4">
                  <c:v>1.002534689919395</c:v>
                </c:pt>
                <c:pt idx="5">
                  <c:v>1.002225947551708</c:v>
                </c:pt>
              </c:numCache>
            </c:numRef>
          </c:val>
          <c:smooth val="0"/>
        </c:ser>
        <c:dLbls>
          <c:showLegendKey val="0"/>
          <c:showVal val="0"/>
          <c:showCatName val="0"/>
          <c:showSerName val="0"/>
          <c:showPercent val="0"/>
          <c:showBubbleSize val="0"/>
        </c:dLbls>
        <c:marker val="1"/>
        <c:smooth val="0"/>
        <c:axId val="-2032765168"/>
        <c:axId val="-2033824864"/>
      </c:lineChart>
      <c:catAx>
        <c:axId val="-2032765168"/>
        <c:scaling>
          <c:orientation val="minMax"/>
        </c:scaling>
        <c:delete val="0"/>
        <c:axPos val="b"/>
        <c:title>
          <c:tx>
            <c:rich>
              <a:bodyPr/>
              <a:lstStyle/>
              <a:p>
                <a:pPr>
                  <a:defRPr sz="2400"/>
                </a:pPr>
                <a:r>
                  <a:rPr lang="en-US" sz="2400"/>
                  <a:t>Aggregate DRAM Bandwidth, 1x=200GB/sec</a:t>
                </a:r>
              </a:p>
            </c:rich>
          </c:tx>
          <c:layout>
            <c:manualLayout>
              <c:xMode val="edge"/>
              <c:yMode val="edge"/>
              <c:x val="0.165694923134881"/>
              <c:y val="0.878943268010641"/>
            </c:manualLayout>
          </c:layout>
          <c:overlay val="0"/>
        </c:title>
        <c:numFmt formatCode="General" sourceLinked="1"/>
        <c:majorTickMark val="out"/>
        <c:minorTickMark val="out"/>
        <c:tickLblPos val="nextTo"/>
        <c:txPr>
          <a:bodyPr/>
          <a:lstStyle/>
          <a:p>
            <a:pPr>
              <a:defRPr sz="1800"/>
            </a:pPr>
            <a:endParaRPr lang="en-US"/>
          </a:p>
        </c:txPr>
        <c:crossAx val="-2033824864"/>
        <c:crosses val="autoZero"/>
        <c:auto val="1"/>
        <c:lblAlgn val="ctr"/>
        <c:lblOffset val="100"/>
        <c:tickMarkSkip val="1"/>
        <c:noMultiLvlLbl val="0"/>
      </c:catAx>
      <c:valAx>
        <c:axId val="-2033824864"/>
        <c:scaling>
          <c:orientation val="minMax"/>
          <c:max val="3.0"/>
          <c:min val="0.0"/>
        </c:scaling>
        <c:delete val="0"/>
        <c:axPos val="l"/>
        <c:majorGridlines/>
        <c:title>
          <c:tx>
            <c:rich>
              <a:bodyPr rot="-5400000" vert="horz"/>
              <a:lstStyle/>
              <a:p>
                <a:pPr>
                  <a:defRPr sz="2400"/>
                </a:pPr>
                <a:r>
                  <a:rPr lang="en-US" sz="2400"/>
                  <a:t>Relative</a:t>
                </a:r>
                <a:r>
                  <a:rPr lang="en-US" sz="2400" baseline="0"/>
                  <a:t> Throughput</a:t>
                </a:r>
                <a:endParaRPr lang="en-US" sz="2400"/>
              </a:p>
            </c:rich>
          </c:tx>
          <c:layout>
            <c:manualLayout>
              <c:xMode val="edge"/>
              <c:yMode val="edge"/>
              <c:x val="0.00137736802965648"/>
              <c:y val="0.0714256142657834"/>
            </c:manualLayout>
          </c:layout>
          <c:overlay val="0"/>
        </c:title>
        <c:numFmt formatCode="General" sourceLinked="1"/>
        <c:majorTickMark val="out"/>
        <c:minorTickMark val="none"/>
        <c:tickLblPos val="nextTo"/>
        <c:txPr>
          <a:bodyPr/>
          <a:lstStyle/>
          <a:p>
            <a:pPr>
              <a:defRPr sz="1800"/>
            </a:pPr>
            <a:endParaRPr lang="en-US"/>
          </a:p>
        </c:txPr>
        <c:crossAx val="-2032765168"/>
        <c:crosses val="autoZero"/>
        <c:crossBetween val="between"/>
        <c:majorUnit val="0.5"/>
      </c:valAx>
    </c:plotArea>
    <c:plotVisOnly val="1"/>
    <c:dispBlanksAs val="gap"/>
    <c:showDLblsOverMax val="0"/>
  </c:chart>
  <c:spPr>
    <a:solidFill>
      <a:srgbClr val="FFFFFF"/>
    </a:solidFill>
    <a:ln>
      <a:noFill/>
    </a:ln>
  </c:spPr>
  <c:externalData r:id="rId2">
    <c:autoUpdate val="0"/>
  </c:externalData>
  <c:userShapes r:id="rId3"/>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0475860436922"/>
          <c:y val="0.162028875238926"/>
          <c:w val="0.827950249118979"/>
          <c:h val="0.563651715627146"/>
        </c:manualLayout>
      </c:layout>
      <c:lineChart>
        <c:grouping val="standard"/>
        <c:varyColors val="0"/>
        <c:ser>
          <c:idx val="0"/>
          <c:order val="0"/>
          <c:tx>
            <c:strRef>
              <c:f>'bw-lat-sense'!$B$68</c:f>
              <c:strCache>
                <c:ptCount val="1"/>
                <c:pt idx="0">
                  <c:v>backprop</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'bw-lat-sense'!$B$69:$B$79</c:f>
              <c:numCache>
                <c:formatCode>General</c:formatCode>
                <c:ptCount val="11"/>
                <c:pt idx="0">
                  <c:v>1.04897304923924</c:v>
                </c:pt>
                <c:pt idx="1">
                  <c:v>1.042933114113747</c:v>
                </c:pt>
                <c:pt idx="2">
                  <c:v>1.029703928399936</c:v>
                </c:pt>
                <c:pt idx="3">
                  <c:v>1.016993079380914</c:v>
                </c:pt>
                <c:pt idx="4">
                  <c:v>1.009424997321317</c:v>
                </c:pt>
                <c:pt idx="5">
                  <c:v>1.0</c:v>
                </c:pt>
                <c:pt idx="6">
                  <c:v>0.983375678409018</c:v>
                </c:pt>
                <c:pt idx="7">
                  <c:v>0.97416528102671</c:v>
                </c:pt>
                <c:pt idx="8">
                  <c:v>0.956561675503524</c:v>
                </c:pt>
                <c:pt idx="9">
                  <c:v>0.944459215785276</c:v>
                </c:pt>
                <c:pt idx="10">
                  <c:v>0.934994839527782</c:v>
                </c:pt>
              </c:numCache>
            </c:numRef>
          </c:val>
          <c:smooth val="0"/>
        </c:ser>
        <c:ser>
          <c:idx val="1"/>
          <c:order val="1"/>
          <c:tx>
            <c:strRef>
              <c:f>'bw-lat-sense'!$C$68</c:f>
              <c:strCache>
                <c:ptCount val="1"/>
                <c:pt idx="0">
                  <c:v>bfs</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'bw-lat-sense'!$C$69:$C$79</c:f>
              <c:numCache>
                <c:formatCode>General</c:formatCode>
                <c:ptCount val="11"/>
                <c:pt idx="0">
                  <c:v>1.013932772163398</c:v>
                </c:pt>
                <c:pt idx="1">
                  <c:v>1.009740077020172</c:v>
                </c:pt>
                <c:pt idx="2">
                  <c:v>1.006608620149056</c:v>
                </c:pt>
                <c:pt idx="3">
                  <c:v>1.004839889695537</c:v>
                </c:pt>
                <c:pt idx="4">
                  <c:v>1.002034040021546</c:v>
                </c:pt>
                <c:pt idx="5">
                  <c:v>1.0</c:v>
                </c:pt>
                <c:pt idx="6">
                  <c:v>0.997507697997315</c:v>
                </c:pt>
                <c:pt idx="7">
                  <c:v>0.995791225489014</c:v>
                </c:pt>
                <c:pt idx="8">
                  <c:v>0.992289943159435</c:v>
                </c:pt>
                <c:pt idx="9">
                  <c:v>0.991417637458495</c:v>
                </c:pt>
                <c:pt idx="10">
                  <c:v>0.989496153011264</c:v>
                </c:pt>
              </c:numCache>
            </c:numRef>
          </c:val>
          <c:smooth val="0"/>
        </c:ser>
        <c:ser>
          <c:idx val="2"/>
          <c:order val="2"/>
          <c:tx>
            <c:strRef>
              <c:f>'bw-lat-sense'!$D$68</c:f>
              <c:strCache>
                <c:ptCount val="1"/>
                <c:pt idx="0">
                  <c:v>btree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'bw-lat-sense'!$D$69:$D$79</c:f>
              <c:numCache>
                <c:formatCode>General</c:formatCode>
                <c:ptCount val="11"/>
                <c:pt idx="0">
                  <c:v>1.088865910434702</c:v>
                </c:pt>
                <c:pt idx="1">
                  <c:v>1.075536400154226</c:v>
                </c:pt>
                <c:pt idx="2">
                  <c:v>1.061291012840591</c:v>
                </c:pt>
                <c:pt idx="3">
                  <c:v>1.04333746493967</c:v>
                </c:pt>
                <c:pt idx="4">
                  <c:v>1.022181483128773</c:v>
                </c:pt>
                <c:pt idx="5">
                  <c:v>1.0</c:v>
                </c:pt>
                <c:pt idx="6">
                  <c:v>0.981397235511345</c:v>
                </c:pt>
                <c:pt idx="7">
                  <c:v>0.957170017733045</c:v>
                </c:pt>
                <c:pt idx="8">
                  <c:v>0.939448512082377</c:v>
                </c:pt>
                <c:pt idx="9">
                  <c:v>0.915437030882691</c:v>
                </c:pt>
                <c:pt idx="10">
                  <c:v>0.895033618532073</c:v>
                </c:pt>
              </c:numCache>
            </c:numRef>
          </c:val>
          <c:smooth val="0"/>
        </c:ser>
        <c:ser>
          <c:idx val="3"/>
          <c:order val="3"/>
          <c:tx>
            <c:strRef>
              <c:f>'bw-lat-sense'!$E$68</c:f>
              <c:strCache>
                <c:ptCount val="1"/>
                <c:pt idx="0">
                  <c:v>cfd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'bw-lat-sense'!$E$69:$E$79</c:f>
              <c:numCache>
                <c:formatCode>General</c:formatCode>
                <c:ptCount val="11"/>
                <c:pt idx="0">
                  <c:v>1.004048582995952</c:v>
                </c:pt>
                <c:pt idx="1">
                  <c:v>1.0</c:v>
                </c:pt>
                <c:pt idx="2">
                  <c:v>1.016194331983806</c:v>
                </c:pt>
                <c:pt idx="3">
                  <c:v>1.022267206477733</c:v>
                </c:pt>
                <c:pt idx="4">
                  <c:v>1.01417004048583</c:v>
                </c:pt>
                <c:pt idx="5">
                  <c:v>1.0</c:v>
                </c:pt>
                <c:pt idx="6">
                  <c:v>1.004048582995952</c:v>
                </c:pt>
                <c:pt idx="7">
                  <c:v>1.016194331983806</c:v>
                </c:pt>
                <c:pt idx="8">
                  <c:v>1.01417004048583</c:v>
                </c:pt>
                <c:pt idx="9">
                  <c:v>1.0</c:v>
                </c:pt>
                <c:pt idx="10">
                  <c:v>1.008097165991903</c:v>
                </c:pt>
              </c:numCache>
            </c:numRef>
          </c:val>
          <c:smooth val="0"/>
        </c:ser>
        <c:ser>
          <c:idx val="4"/>
          <c:order val="4"/>
          <c:tx>
            <c:strRef>
              <c:f>'bw-lat-sense'!$F$68</c:f>
              <c:strCache>
                <c:ptCount val="1"/>
                <c:pt idx="0">
                  <c:v>gaussian</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'bw-lat-sense'!$F$69:$F$79</c:f>
              <c:numCache>
                <c:formatCode>General</c:formatCode>
                <c:ptCount val="11"/>
                <c:pt idx="0">
                  <c:v>1.118074515898685</c:v>
                </c:pt>
                <c:pt idx="1">
                  <c:v>1.093627924560003</c:v>
                </c:pt>
                <c:pt idx="2">
                  <c:v>1.068047213004578</c:v>
                </c:pt>
                <c:pt idx="3">
                  <c:v>1.044272692905448</c:v>
                </c:pt>
                <c:pt idx="4">
                  <c:v>1.021674297475532</c:v>
                </c:pt>
                <c:pt idx="5">
                  <c:v>1.0</c:v>
                </c:pt>
                <c:pt idx="6">
                  <c:v>0.978913764859075</c:v>
                </c:pt>
                <c:pt idx="7">
                  <c:v>0.958373587600286</c:v>
                </c:pt>
                <c:pt idx="8">
                  <c:v>0.939177552820599</c:v>
                </c:pt>
                <c:pt idx="9">
                  <c:v>0.920863611542823</c:v>
                </c:pt>
                <c:pt idx="10">
                  <c:v>0.9032217415046</c:v>
                </c:pt>
              </c:numCache>
            </c:numRef>
          </c:val>
          <c:smooth val="0"/>
        </c:ser>
        <c:ser>
          <c:idx val="5"/>
          <c:order val="5"/>
          <c:tx>
            <c:strRef>
              <c:f>'bw-lat-sense'!$G$68</c:f>
              <c:strCache>
                <c:ptCount val="1"/>
                <c:pt idx="0">
                  <c:v>heartwell</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'bw-lat-sense'!$G$69:$G$79</c:f>
              <c:numCache>
                <c:formatCode>General</c:formatCode>
                <c:ptCount val="11"/>
                <c:pt idx="0">
                  <c:v>1.000980051669284</c:v>
                </c:pt>
                <c:pt idx="1">
                  <c:v>1.001893827213968</c:v>
                </c:pt>
                <c:pt idx="2">
                  <c:v>1.001511043454959</c:v>
                </c:pt>
                <c:pt idx="3">
                  <c:v>1.001666818440732</c:v>
                </c:pt>
                <c:pt idx="4">
                  <c:v>0.999360461490571</c:v>
                </c:pt>
                <c:pt idx="5">
                  <c:v>1.0</c:v>
                </c:pt>
                <c:pt idx="6">
                  <c:v>1.001236806419704</c:v>
                </c:pt>
                <c:pt idx="7">
                  <c:v>1.001299168599938</c:v>
                </c:pt>
                <c:pt idx="8">
                  <c:v>0.998874088670671</c:v>
                </c:pt>
                <c:pt idx="9">
                  <c:v>0.998866782641187</c:v>
                </c:pt>
                <c:pt idx="10">
                  <c:v>0.998334486207391</c:v>
                </c:pt>
              </c:numCache>
            </c:numRef>
          </c:val>
          <c:smooth val="0"/>
        </c:ser>
        <c:ser>
          <c:idx val="6"/>
          <c:order val="6"/>
          <c:tx>
            <c:strRef>
              <c:f>'bw-lat-sense'!$H$68</c:f>
              <c:strCache>
                <c:ptCount val="1"/>
                <c:pt idx="0">
                  <c:v>hotspot</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'bw-lat-sense'!$H$69:$H$79</c:f>
              <c:numCache>
                <c:formatCode>General</c:formatCode>
                <c:ptCount val="11"/>
                <c:pt idx="0">
                  <c:v>1.018871732282813</c:v>
                </c:pt>
                <c:pt idx="1">
                  <c:v>1.021853879224684</c:v>
                </c:pt>
                <c:pt idx="2">
                  <c:v>1.014884955231243</c:v>
                </c:pt>
                <c:pt idx="3">
                  <c:v>1.004531801391053</c:v>
                </c:pt>
                <c:pt idx="4">
                  <c:v>1.00238883417697</c:v>
                </c:pt>
                <c:pt idx="5">
                  <c:v>1.0</c:v>
                </c:pt>
                <c:pt idx="6">
                  <c:v>0.989872705169535</c:v>
                </c:pt>
                <c:pt idx="7">
                  <c:v>0.98118290482005</c:v>
                </c:pt>
                <c:pt idx="8">
                  <c:v>0.974782668418389</c:v>
                </c:pt>
                <c:pt idx="9">
                  <c:v>0.969431502868544</c:v>
                </c:pt>
                <c:pt idx="10">
                  <c:v>0.964099190966871</c:v>
                </c:pt>
              </c:numCache>
            </c:numRef>
          </c:val>
          <c:smooth val="0"/>
        </c:ser>
        <c:ser>
          <c:idx val="7"/>
          <c:order val="7"/>
          <c:tx>
            <c:strRef>
              <c:f>'bw-lat-sense'!$I$68</c:f>
              <c:strCache>
                <c:ptCount val="1"/>
                <c:pt idx="0">
                  <c:v>kmeans</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'bw-lat-sense'!$I$69:$I$79</c:f>
              <c:numCache>
                <c:formatCode>General</c:formatCode>
                <c:ptCount val="11"/>
                <c:pt idx="0">
                  <c:v>1.004770720571791</c:v>
                </c:pt>
                <c:pt idx="1">
                  <c:v>1.003749002840004</c:v>
                </c:pt>
                <c:pt idx="2">
                  <c:v>1.002968950618232</c:v>
                </c:pt>
                <c:pt idx="3">
                  <c:v>1.002616594191161</c:v>
                </c:pt>
                <c:pt idx="4">
                  <c:v>1.001614580601678</c:v>
                </c:pt>
                <c:pt idx="5">
                  <c:v>1.0</c:v>
                </c:pt>
                <c:pt idx="6">
                  <c:v>0.99799249561945</c:v>
                </c:pt>
                <c:pt idx="7">
                  <c:v>0.99700207270191</c:v>
                </c:pt>
                <c:pt idx="8">
                  <c:v>0.995435883155595</c:v>
                </c:pt>
                <c:pt idx="9">
                  <c:v>0.993395924893605</c:v>
                </c:pt>
                <c:pt idx="10">
                  <c:v>0.993018068988259</c:v>
                </c:pt>
              </c:numCache>
            </c:numRef>
          </c:val>
          <c:smooth val="0"/>
        </c:ser>
        <c:ser>
          <c:idx val="8"/>
          <c:order val="8"/>
          <c:tx>
            <c:strRef>
              <c:f>'bw-lat-sense'!$J$68</c:f>
              <c:strCache>
                <c:ptCount val="1"/>
                <c:pt idx="0">
                  <c:v>lava_MD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'bw-lat-sense'!$J$69:$J$79</c:f>
              <c:numCache>
                <c:formatCode>General</c:formatCode>
                <c:ptCount val="11"/>
                <c:pt idx="0">
                  <c:v>1.019974377694819</c:v>
                </c:pt>
                <c:pt idx="1">
                  <c:v>1.016392765142645</c:v>
                </c:pt>
                <c:pt idx="2">
                  <c:v>1.031044315567617</c:v>
                </c:pt>
                <c:pt idx="3">
                  <c:v>1.015826594850743</c:v>
                </c:pt>
                <c:pt idx="4">
                  <c:v>1.021721102585649</c:v>
                </c:pt>
                <c:pt idx="5">
                  <c:v>1.0</c:v>
                </c:pt>
                <c:pt idx="6">
                  <c:v>0.991831168294464</c:v>
                </c:pt>
                <c:pt idx="7">
                  <c:v>0.991831168294464</c:v>
                </c:pt>
                <c:pt idx="8">
                  <c:v>1.02067967985894</c:v>
                </c:pt>
                <c:pt idx="9">
                  <c:v>0.991831168294464</c:v>
                </c:pt>
                <c:pt idx="10">
                  <c:v>1.036153623627623</c:v>
                </c:pt>
              </c:numCache>
            </c:numRef>
          </c:val>
          <c:smooth val="0"/>
        </c:ser>
        <c:ser>
          <c:idx val="9"/>
          <c:order val="9"/>
          <c:tx>
            <c:strRef>
              <c:f>'bw-lat-sense'!$K$68</c:f>
              <c:strCache>
                <c:ptCount val="1"/>
                <c:pt idx="0">
                  <c:v>leukocyte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'bw-lat-sense'!$K$69:$K$79</c:f>
              <c:numCache>
                <c:formatCode>General</c:formatCode>
                <c:ptCount val="11"/>
                <c:pt idx="0">
                  <c:v>1.001175146274786</c:v>
                </c:pt>
                <c:pt idx="1">
                  <c:v>1.001592632451355</c:v>
                </c:pt>
                <c:pt idx="2">
                  <c:v>1.001388528098366</c:v>
                </c:pt>
                <c:pt idx="3">
                  <c:v>0.999223784960602</c:v>
                </c:pt>
                <c:pt idx="4">
                  <c:v>0.999103177842926</c:v>
                </c:pt>
                <c:pt idx="5">
                  <c:v>1.0</c:v>
                </c:pt>
                <c:pt idx="6">
                  <c:v>0.998605286921241</c:v>
                </c:pt>
                <c:pt idx="7">
                  <c:v>0.99970002845091</c:v>
                </c:pt>
                <c:pt idx="8">
                  <c:v>0.998416645019235</c:v>
                </c:pt>
                <c:pt idx="9">
                  <c:v>1.000126792098069</c:v>
                </c:pt>
                <c:pt idx="10">
                  <c:v>0.998633119333012</c:v>
                </c:pt>
              </c:numCache>
            </c:numRef>
          </c:val>
          <c:smooth val="0"/>
        </c:ser>
        <c:ser>
          <c:idx val="10"/>
          <c:order val="10"/>
          <c:tx>
            <c:strRef>
              <c:f>'bw-lat-sense'!$L$68</c:f>
              <c:strCache>
                <c:ptCount val="1"/>
                <c:pt idx="0">
                  <c:v>lud_cuda</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'bw-lat-sense'!$L$69:$L$79</c:f>
              <c:numCache>
                <c:formatCode>General</c:formatCode>
                <c:ptCount val="11"/>
                <c:pt idx="0">
                  <c:v>1.009999444334995</c:v>
                </c:pt>
                <c:pt idx="1">
                  <c:v>1.008256676820182</c:v>
                </c:pt>
                <c:pt idx="2">
                  <c:v>1.006837205308116</c:v>
                </c:pt>
                <c:pt idx="3">
                  <c:v>1.004905006541693</c:v>
                </c:pt>
                <c:pt idx="4">
                  <c:v>1.002386833770288</c:v>
                </c:pt>
                <c:pt idx="5">
                  <c:v>1.0</c:v>
                </c:pt>
                <c:pt idx="6">
                  <c:v>1.000252575002147</c:v>
                </c:pt>
                <c:pt idx="7">
                  <c:v>0.997600537479605</c:v>
                </c:pt>
                <c:pt idx="8">
                  <c:v>0.996966574224216</c:v>
                </c:pt>
                <c:pt idx="9">
                  <c:v>0.991197761175181</c:v>
                </c:pt>
                <c:pt idx="10">
                  <c:v>0.991548840428165</c:v>
                </c:pt>
              </c:numCache>
            </c:numRef>
          </c:val>
          <c:smooth val="0"/>
        </c:ser>
        <c:ser>
          <c:idx val="11"/>
          <c:order val="11"/>
          <c:tx>
            <c:strRef>
              <c:f>'bw-lat-sense'!$M$68</c:f>
              <c:strCache>
                <c:ptCount val="1"/>
                <c:pt idx="0">
                  <c:v>mummergpu</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'bw-lat-sense'!$M$69:$M$79</c:f>
              <c:numCache>
                <c:formatCode>General</c:formatCode>
                <c:ptCount val="11"/>
                <c:pt idx="0">
                  <c:v>0.999523138165533</c:v>
                </c:pt>
                <c:pt idx="1">
                  <c:v>1.001637916735777</c:v>
                </c:pt>
                <c:pt idx="2">
                  <c:v>1.00233593188478</c:v>
                </c:pt>
                <c:pt idx="3">
                  <c:v>1.000919168463537</c:v>
                </c:pt>
                <c:pt idx="4">
                  <c:v>1.004409244208548</c:v>
                </c:pt>
                <c:pt idx="5">
                  <c:v>1.0</c:v>
                </c:pt>
                <c:pt idx="6">
                  <c:v>1.000787858683032</c:v>
                </c:pt>
                <c:pt idx="7">
                  <c:v>0.99301639298944</c:v>
                </c:pt>
                <c:pt idx="8">
                  <c:v>0.990431663625809</c:v>
                </c:pt>
                <c:pt idx="9">
                  <c:v>0.996565212583624</c:v>
                </c:pt>
                <c:pt idx="10">
                  <c:v>0.987131641510477</c:v>
                </c:pt>
              </c:numCache>
            </c:numRef>
          </c:val>
          <c:smooth val="0"/>
        </c:ser>
        <c:ser>
          <c:idx val="12"/>
          <c:order val="12"/>
          <c:tx>
            <c:strRef>
              <c:f>'bw-lat-sense'!$N$68</c:f>
              <c:strCache>
                <c:ptCount val="1"/>
                <c:pt idx="0">
                  <c:v>myocyte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'bw-lat-sense'!$N$69:$N$79</c:f>
              <c:numCache>
                <c:formatCode>General</c:formatCode>
                <c:ptCount val="11"/>
                <c:pt idx="0">
                  <c:v>1.0</c:v>
                </c:pt>
                <c:pt idx="1">
                  <c:v>1.0</c:v>
                </c:pt>
                <c:pt idx="2">
                  <c:v>1.0</c:v>
                </c:pt>
                <c:pt idx="3">
                  <c:v>1.0</c:v>
                </c:pt>
                <c:pt idx="4">
                  <c:v>1.0</c:v>
                </c:pt>
                <c:pt idx="5">
                  <c:v>1.0</c:v>
                </c:pt>
                <c:pt idx="6">
                  <c:v>1.0</c:v>
                </c:pt>
                <c:pt idx="7">
                  <c:v>1.0</c:v>
                </c:pt>
                <c:pt idx="8">
                  <c:v>1.0</c:v>
                </c:pt>
                <c:pt idx="9">
                  <c:v>1.0</c:v>
                </c:pt>
                <c:pt idx="10">
                  <c:v>1.0</c:v>
                </c:pt>
              </c:numCache>
            </c:numRef>
          </c:val>
          <c:smooth val="0"/>
        </c:ser>
        <c:ser>
          <c:idx val="13"/>
          <c:order val="13"/>
          <c:tx>
            <c:strRef>
              <c:f>'bw-lat-sense'!$O$68</c:f>
              <c:strCache>
                <c:ptCount val="1"/>
                <c:pt idx="0">
                  <c:v>needle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'bw-lat-sense'!$O$69:$O$79</c:f>
              <c:numCache>
                <c:formatCode>General</c:formatCode>
                <c:ptCount val="11"/>
                <c:pt idx="0">
                  <c:v>1.08033515102694</c:v>
                </c:pt>
                <c:pt idx="1">
                  <c:v>1.064717156038845</c:v>
                </c:pt>
                <c:pt idx="2">
                  <c:v>1.049667153091717</c:v>
                </c:pt>
                <c:pt idx="3">
                  <c:v>1.032686334433</c:v>
                </c:pt>
                <c:pt idx="4">
                  <c:v>1.014955337606967</c:v>
                </c:pt>
                <c:pt idx="5">
                  <c:v>1.0</c:v>
                </c:pt>
                <c:pt idx="6">
                  <c:v>0.982892365508237</c:v>
                </c:pt>
                <c:pt idx="7">
                  <c:v>0.966874275497574</c:v>
                </c:pt>
                <c:pt idx="8">
                  <c:v>0.950061353857255</c:v>
                </c:pt>
                <c:pt idx="9">
                  <c:v>0.934984558832723</c:v>
                </c:pt>
                <c:pt idx="10">
                  <c:v>0.918846797542988</c:v>
                </c:pt>
              </c:numCache>
            </c:numRef>
          </c:val>
          <c:smooth val="0"/>
        </c:ser>
        <c:ser>
          <c:idx val="14"/>
          <c:order val="14"/>
          <c:tx>
            <c:strRef>
              <c:f>'bw-lat-sense'!$P$68</c:f>
              <c:strCache>
                <c:ptCount val="1"/>
                <c:pt idx="0">
                  <c:v>nn</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'bw-lat-sense'!$P$69:$P$79</c:f>
              <c:numCache>
                <c:formatCode>General</c:formatCode>
                <c:ptCount val="11"/>
                <c:pt idx="0">
                  <c:v>1.0784381462736</c:v>
                </c:pt>
                <c:pt idx="1">
                  <c:v>1.071928275487333</c:v>
                </c:pt>
                <c:pt idx="2">
                  <c:v>1.06463848494146</c:v>
                </c:pt>
                <c:pt idx="3">
                  <c:v>1.03740687219387</c:v>
                </c:pt>
                <c:pt idx="4">
                  <c:v>1.028248084746596</c:v>
                </c:pt>
                <c:pt idx="5">
                  <c:v>1.0</c:v>
                </c:pt>
                <c:pt idx="6">
                  <c:v>1.001443905500893</c:v>
                </c:pt>
                <c:pt idx="7">
                  <c:v>1.016546946251115</c:v>
                </c:pt>
                <c:pt idx="8">
                  <c:v>1.021467701250916</c:v>
                </c:pt>
                <c:pt idx="9">
                  <c:v>1.001720273463757</c:v>
                </c:pt>
                <c:pt idx="10">
                  <c:v>0.968149763330655</c:v>
                </c:pt>
              </c:numCache>
            </c:numRef>
          </c:val>
          <c:smooth val="0"/>
        </c:ser>
        <c:ser>
          <c:idx val="15"/>
          <c:order val="15"/>
          <c:tx>
            <c:strRef>
              <c:f>'bw-lat-sense'!$Q$68</c:f>
              <c:strCache>
                <c:ptCount val="1"/>
                <c:pt idx="0">
                  <c:v>particlefilter</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'bw-lat-sense'!$Q$69:$Q$79</c:f>
              <c:numCache>
                <c:formatCode>General</c:formatCode>
                <c:ptCount val="11"/>
                <c:pt idx="0">
                  <c:v>1.018600250354081</c:v>
                </c:pt>
                <c:pt idx="1">
                  <c:v>1.012582349449632</c:v>
                </c:pt>
                <c:pt idx="2">
                  <c:v>1.026968893799329</c:v>
                </c:pt>
                <c:pt idx="3">
                  <c:v>1.000846267314688</c:v>
                </c:pt>
                <c:pt idx="4">
                  <c:v>1.001004942436192</c:v>
                </c:pt>
                <c:pt idx="5">
                  <c:v>1.0</c:v>
                </c:pt>
                <c:pt idx="6">
                  <c:v>0.999476959784672</c:v>
                </c:pt>
                <c:pt idx="7">
                  <c:v>0.999817817453088</c:v>
                </c:pt>
                <c:pt idx="8">
                  <c:v>1.000828636745632</c:v>
                </c:pt>
                <c:pt idx="9">
                  <c:v>1.004942436192032</c:v>
                </c:pt>
                <c:pt idx="10">
                  <c:v>0.98533724340176</c:v>
                </c:pt>
              </c:numCache>
            </c:numRef>
          </c:val>
          <c:smooth val="0"/>
        </c:ser>
        <c:ser>
          <c:idx val="16"/>
          <c:order val="16"/>
          <c:tx>
            <c:strRef>
              <c:f>'bw-lat-sense'!$R$68</c:f>
              <c:strCache>
                <c:ptCount val="1"/>
                <c:pt idx="0">
                  <c:v>pathfinder</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'bw-lat-sense'!$R$69:$R$79</c:f>
              <c:numCache>
                <c:formatCode>General</c:formatCode>
                <c:ptCount val="11"/>
                <c:pt idx="0">
                  <c:v>1.005752600233325</c:v>
                </c:pt>
                <c:pt idx="1">
                  <c:v>1.002269536080364</c:v>
                </c:pt>
                <c:pt idx="2">
                  <c:v>0.99892392919568</c:v>
                </c:pt>
                <c:pt idx="3">
                  <c:v>1.003547319325706</c:v>
                </c:pt>
                <c:pt idx="4">
                  <c:v>1.002193080558364</c:v>
                </c:pt>
                <c:pt idx="5">
                  <c:v>1.0</c:v>
                </c:pt>
                <c:pt idx="6">
                  <c:v>0.997885272795742</c:v>
                </c:pt>
                <c:pt idx="7">
                  <c:v>0.998444591029381</c:v>
                </c:pt>
                <c:pt idx="8">
                  <c:v>0.992552093457929</c:v>
                </c:pt>
                <c:pt idx="9">
                  <c:v>0.987539105508349</c:v>
                </c:pt>
                <c:pt idx="10">
                  <c:v>0.979271606615192</c:v>
                </c:pt>
              </c:numCache>
            </c:numRef>
          </c:val>
          <c:smooth val="0"/>
        </c:ser>
        <c:ser>
          <c:idx val="17"/>
          <c:order val="17"/>
          <c:tx>
            <c:strRef>
              <c:f>'bw-lat-sense'!$S$68</c:f>
              <c:strCache>
                <c:ptCount val="1"/>
                <c:pt idx="0">
                  <c:v>sc_gpu</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'bw-lat-sense'!$S$69:$S$79</c:f>
              <c:numCache>
                <c:formatCode>General</c:formatCode>
                <c:ptCount val="11"/>
                <c:pt idx="0">
                  <c:v>1.108667242905065</c:v>
                </c:pt>
                <c:pt idx="1">
                  <c:v>1.089625650840691</c:v>
                </c:pt>
                <c:pt idx="2">
                  <c:v>1.067003148731247</c:v>
                </c:pt>
                <c:pt idx="3">
                  <c:v>1.043804408223745</c:v>
                </c:pt>
                <c:pt idx="4">
                  <c:v>1.021269370871149</c:v>
                </c:pt>
                <c:pt idx="5">
                  <c:v>1.0</c:v>
                </c:pt>
                <c:pt idx="6">
                  <c:v>0.979330019962545</c:v>
                </c:pt>
                <c:pt idx="7">
                  <c:v>0.959071638780844</c:v>
                </c:pt>
                <c:pt idx="8">
                  <c:v>0.939849972217077</c:v>
                </c:pt>
                <c:pt idx="9">
                  <c:v>0.921425778436336</c:v>
                </c:pt>
                <c:pt idx="10">
                  <c:v>0.903827354859954</c:v>
                </c:pt>
              </c:numCache>
            </c:numRef>
          </c:val>
          <c:smooth val="0"/>
        </c:ser>
        <c:ser>
          <c:idx val="18"/>
          <c:order val="18"/>
          <c:tx>
            <c:strRef>
              <c:f>'bw-lat-sense'!$T$68</c:f>
              <c:strCache>
                <c:ptCount val="1"/>
                <c:pt idx="0">
                  <c:v>srad_v1</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'bw-lat-sense'!$T$69:$T$79</c:f>
              <c:numCache>
                <c:formatCode>General</c:formatCode>
                <c:ptCount val="11"/>
                <c:pt idx="0">
                  <c:v>1.006549498262229</c:v>
                </c:pt>
                <c:pt idx="1">
                  <c:v>1.00621268542923</c:v>
                </c:pt>
                <c:pt idx="2">
                  <c:v>1.005329091506757</c:v>
                </c:pt>
                <c:pt idx="3">
                  <c:v>1.003222392008036</c:v>
                </c:pt>
                <c:pt idx="4">
                  <c:v>1.002102921149633</c:v>
                </c:pt>
                <c:pt idx="5">
                  <c:v>1.0</c:v>
                </c:pt>
                <c:pt idx="6">
                  <c:v>0.999125582068171</c:v>
                </c:pt>
                <c:pt idx="7">
                  <c:v>0.995701318265997</c:v>
                </c:pt>
                <c:pt idx="8">
                  <c:v>0.994639602172227</c:v>
                </c:pt>
                <c:pt idx="9">
                  <c:v>0.991051789830951</c:v>
                </c:pt>
                <c:pt idx="10">
                  <c:v>0.98965218137587</c:v>
                </c:pt>
              </c:numCache>
            </c:numRef>
          </c:val>
          <c:smooth val="0"/>
        </c:ser>
        <c:ser>
          <c:idx val="19"/>
          <c:order val="19"/>
          <c:tx>
            <c:strRef>
              <c:f>'bw-lat-sense'!$U$68</c:f>
              <c:strCache>
                <c:ptCount val="1"/>
                <c:pt idx="0">
                  <c:v>comd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'bw-lat-sense'!$U$69:$U$79</c:f>
              <c:numCache>
                <c:formatCode>General</c:formatCode>
                <c:ptCount val="11"/>
                <c:pt idx="0">
                  <c:v>0.981891986725958</c:v>
                </c:pt>
                <c:pt idx="1">
                  <c:v>0.980939319648013</c:v>
                </c:pt>
                <c:pt idx="2">
                  <c:v>0.999457846660505</c:v>
                </c:pt>
                <c:pt idx="3">
                  <c:v>0.969805911856508</c:v>
                </c:pt>
                <c:pt idx="4">
                  <c:v>0.989734863165909</c:v>
                </c:pt>
                <c:pt idx="5">
                  <c:v>1.0</c:v>
                </c:pt>
                <c:pt idx="6">
                  <c:v>1.006399886248707</c:v>
                </c:pt>
                <c:pt idx="7">
                  <c:v>0.979001419597788</c:v>
                </c:pt>
                <c:pt idx="8">
                  <c:v>0.973351466267925</c:v>
                </c:pt>
                <c:pt idx="9">
                  <c:v>0.958210160100358</c:v>
                </c:pt>
                <c:pt idx="10">
                  <c:v>0.970737021229752</c:v>
                </c:pt>
              </c:numCache>
            </c:numRef>
          </c:val>
          <c:smooth val="0"/>
        </c:ser>
        <c:ser>
          <c:idx val="20"/>
          <c:order val="20"/>
          <c:tx>
            <c:strRef>
              <c:f>'bw-lat-sense'!$V$68</c:f>
              <c:strCache>
                <c:ptCount val="1"/>
                <c:pt idx="0">
                  <c:v>cns</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'bw-lat-sense'!$V$69:$V$79</c:f>
              <c:numCache>
                <c:formatCode>General</c:formatCode>
                <c:ptCount val="11"/>
                <c:pt idx="0">
                  <c:v>0.981891986725958</c:v>
                </c:pt>
                <c:pt idx="1">
                  <c:v>0.980939319648013</c:v>
                </c:pt>
                <c:pt idx="2">
                  <c:v>0.999457846660505</c:v>
                </c:pt>
                <c:pt idx="3">
                  <c:v>0.969805911856508</c:v>
                </c:pt>
                <c:pt idx="4">
                  <c:v>0.989734863165909</c:v>
                </c:pt>
                <c:pt idx="5">
                  <c:v>1.0</c:v>
                </c:pt>
                <c:pt idx="6">
                  <c:v>1.006399886248707</c:v>
                </c:pt>
                <c:pt idx="7">
                  <c:v>0.979001419597788</c:v>
                </c:pt>
                <c:pt idx="8">
                  <c:v>0.973351466267925</c:v>
                </c:pt>
                <c:pt idx="9">
                  <c:v>0.958210160100358</c:v>
                </c:pt>
                <c:pt idx="10">
                  <c:v>0.994403926425393</c:v>
                </c:pt>
              </c:numCache>
            </c:numRef>
          </c:val>
          <c:smooth val="0"/>
        </c:ser>
        <c:ser>
          <c:idx val="21"/>
          <c:order val="21"/>
          <c:tx>
            <c:strRef>
              <c:f>'bw-lat-sense'!$W$68</c:f>
              <c:strCache>
                <c:ptCount val="1"/>
                <c:pt idx="0">
                  <c:v>minife</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'bw-lat-sense'!$W$69:$W$79</c:f>
              <c:numCache>
                <c:formatCode>General</c:formatCode>
                <c:ptCount val="11"/>
                <c:pt idx="0">
                  <c:v>1.005441059466673</c:v>
                </c:pt>
                <c:pt idx="1">
                  <c:v>1.001293534892077</c:v>
                </c:pt>
                <c:pt idx="2">
                  <c:v>1.00060570284629</c:v>
                </c:pt>
                <c:pt idx="3">
                  <c:v>0.995185175679491</c:v>
                </c:pt>
                <c:pt idx="4">
                  <c:v>0.993003618817853</c:v>
                </c:pt>
                <c:pt idx="5">
                  <c:v>1.0</c:v>
                </c:pt>
                <c:pt idx="6">
                  <c:v>0.983261042527526</c:v>
                </c:pt>
                <c:pt idx="7">
                  <c:v>0.984195262171804</c:v>
                </c:pt>
                <c:pt idx="8">
                  <c:v>0.975417703975567</c:v>
                </c:pt>
                <c:pt idx="9">
                  <c:v>0.971475502399712</c:v>
                </c:pt>
                <c:pt idx="10">
                  <c:v>0.99173099932799</c:v>
                </c:pt>
              </c:numCache>
            </c:numRef>
          </c:val>
          <c:smooth val="0"/>
        </c:ser>
        <c:ser>
          <c:idx val="22"/>
          <c:order val="22"/>
          <c:tx>
            <c:strRef>
              <c:f>'bw-lat-sense'!$X$68</c:f>
              <c:strCache>
                <c:ptCount val="1"/>
                <c:pt idx="0">
                  <c:v>xsbench</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'bw-lat-sense'!$X$69:$X$79</c:f>
              <c:numCache>
                <c:formatCode>General</c:formatCode>
                <c:ptCount val="11"/>
                <c:pt idx="0">
                  <c:v>1.012201275170864</c:v>
                </c:pt>
                <c:pt idx="1">
                  <c:v>1.009816063483326</c:v>
                </c:pt>
                <c:pt idx="2">
                  <c:v>1.006054768129902</c:v>
                </c:pt>
                <c:pt idx="3">
                  <c:v>1.002339342232008</c:v>
                </c:pt>
                <c:pt idx="4">
                  <c:v>1.000183477822118</c:v>
                </c:pt>
                <c:pt idx="5">
                  <c:v>1.0</c:v>
                </c:pt>
                <c:pt idx="6">
                  <c:v>0.997660657767992</c:v>
                </c:pt>
                <c:pt idx="7">
                  <c:v>0.997201963212697</c:v>
                </c:pt>
                <c:pt idx="8">
                  <c:v>0.996559790835283</c:v>
                </c:pt>
                <c:pt idx="9">
                  <c:v>0.997752396679051</c:v>
                </c:pt>
                <c:pt idx="10">
                  <c:v>0.975166183302107</c:v>
                </c:pt>
              </c:numCache>
            </c:numRef>
          </c:val>
          <c:smooth val="0"/>
        </c:ser>
        <c:ser>
          <c:idx val="23"/>
          <c:order val="23"/>
          <c:tx>
            <c:strRef>
              <c:f>'bw-lat-sense'!$Y$68</c:f>
              <c:strCache>
                <c:ptCount val="1"/>
                <c:pt idx="0">
                  <c:v>cutcp</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'bw-lat-sense'!$Y$69:$Y$79</c:f>
              <c:numCache>
                <c:formatCode>General</c:formatCode>
                <c:ptCount val="11"/>
                <c:pt idx="0">
                  <c:v>1.000469708082027</c:v>
                </c:pt>
                <c:pt idx="1">
                  <c:v>0.999837097921446</c:v>
                </c:pt>
                <c:pt idx="2">
                  <c:v>0.999880481764821</c:v>
                </c:pt>
                <c:pt idx="3">
                  <c:v>0.999485206747407</c:v>
                </c:pt>
                <c:pt idx="4">
                  <c:v>0.999756284879866</c:v>
                </c:pt>
                <c:pt idx="5">
                  <c:v>1.0</c:v>
                </c:pt>
                <c:pt idx="6">
                  <c:v>0.99956488557086</c:v>
                </c:pt>
                <c:pt idx="7">
                  <c:v>0.999737712058029</c:v>
                </c:pt>
                <c:pt idx="8">
                  <c:v>0.999811152681781</c:v>
                </c:pt>
                <c:pt idx="9">
                  <c:v>0.999918052740292</c:v>
                </c:pt>
                <c:pt idx="10">
                  <c:v>0.999730623194732</c:v>
                </c:pt>
              </c:numCache>
            </c:numRef>
          </c:val>
          <c:smooth val="0"/>
        </c:ser>
        <c:ser>
          <c:idx val="24"/>
          <c:order val="24"/>
          <c:tx>
            <c:strRef>
              <c:f>'bw-lat-sense'!$Z$68</c:f>
              <c:strCache>
                <c:ptCount val="1"/>
                <c:pt idx="0">
                  <c:v>histo</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'bw-lat-sense'!$Z$69:$Z$79</c:f>
              <c:numCache>
                <c:formatCode>General</c:formatCode>
                <c:ptCount val="11"/>
                <c:pt idx="0">
                  <c:v>0.995695882784108</c:v>
                </c:pt>
                <c:pt idx="1">
                  <c:v>0.999863888124696</c:v>
                </c:pt>
                <c:pt idx="2">
                  <c:v>1.001203363646682</c:v>
                </c:pt>
                <c:pt idx="3">
                  <c:v>1.00162853289675</c:v>
                </c:pt>
                <c:pt idx="4">
                  <c:v>1.003870771634093</c:v>
                </c:pt>
                <c:pt idx="5">
                  <c:v>1.0</c:v>
                </c:pt>
                <c:pt idx="6">
                  <c:v>1.00012120209391</c:v>
                </c:pt>
                <c:pt idx="7">
                  <c:v>0.998503250332344</c:v>
                </c:pt>
                <c:pt idx="8">
                  <c:v>0.996121052034175</c:v>
                </c:pt>
                <c:pt idx="9">
                  <c:v>0.995766584005556</c:v>
                </c:pt>
                <c:pt idx="10">
                  <c:v>0.99534622436239</c:v>
                </c:pt>
              </c:numCache>
            </c:numRef>
          </c:val>
          <c:smooth val="0"/>
        </c:ser>
        <c:ser>
          <c:idx val="25"/>
          <c:order val="25"/>
          <c:tx>
            <c:strRef>
              <c:f>'bw-lat-sense'!$AA$68</c:f>
              <c:strCache>
                <c:ptCount val="1"/>
                <c:pt idx="0">
                  <c:v>lbm</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'bw-lat-sense'!$AA$69:$AA$79</c:f>
              <c:numCache>
                <c:formatCode>General</c:formatCode>
                <c:ptCount val="11"/>
                <c:pt idx="0">
                  <c:v>0.993366500829187</c:v>
                </c:pt>
                <c:pt idx="1">
                  <c:v>0.995024875621891</c:v>
                </c:pt>
                <c:pt idx="2">
                  <c:v>1.0</c:v>
                </c:pt>
                <c:pt idx="3">
                  <c:v>0.996683250414594</c:v>
                </c:pt>
                <c:pt idx="4">
                  <c:v>0.998341625207297</c:v>
                </c:pt>
                <c:pt idx="5">
                  <c:v>1.0</c:v>
                </c:pt>
                <c:pt idx="6">
                  <c:v>1.0</c:v>
                </c:pt>
                <c:pt idx="7">
                  <c:v>0.998341625207297</c:v>
                </c:pt>
                <c:pt idx="8">
                  <c:v>1.0</c:v>
                </c:pt>
                <c:pt idx="9">
                  <c:v>0.998341625207297</c:v>
                </c:pt>
                <c:pt idx="10">
                  <c:v>0.996683250414594</c:v>
                </c:pt>
              </c:numCache>
            </c:numRef>
          </c:val>
          <c:smooth val="0"/>
        </c:ser>
        <c:ser>
          <c:idx val="26"/>
          <c:order val="26"/>
          <c:tx>
            <c:strRef>
              <c:f>'bw-lat-sense'!$AB$68</c:f>
              <c:strCache>
                <c:ptCount val="1"/>
                <c:pt idx="0">
                  <c:v>mri-gridding</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'bw-lat-sense'!$AB$69:$AB$79</c:f>
              <c:numCache>
                <c:formatCode>General</c:formatCode>
                <c:ptCount val="11"/>
                <c:pt idx="0">
                  <c:v>1.006365750131557</c:v>
                </c:pt>
                <c:pt idx="1">
                  <c:v>1.004810244545878</c:v>
                </c:pt>
                <c:pt idx="2">
                  <c:v>1.004360515658215</c:v>
                </c:pt>
                <c:pt idx="3">
                  <c:v>1.003002056234656</c:v>
                </c:pt>
                <c:pt idx="4">
                  <c:v>1.002642736762555</c:v>
                </c:pt>
                <c:pt idx="5">
                  <c:v>1.0</c:v>
                </c:pt>
                <c:pt idx="6">
                  <c:v>0.999285997436082</c:v>
                </c:pt>
                <c:pt idx="7">
                  <c:v>0.997510263786856</c:v>
                </c:pt>
                <c:pt idx="8">
                  <c:v>0.99671744275809</c:v>
                </c:pt>
                <c:pt idx="9">
                  <c:v>0.995280164869683</c:v>
                </c:pt>
                <c:pt idx="10">
                  <c:v>0.99342561275561</c:v>
                </c:pt>
              </c:numCache>
            </c:numRef>
          </c:val>
          <c:smooth val="0"/>
        </c:ser>
        <c:ser>
          <c:idx val="27"/>
          <c:order val="27"/>
          <c:tx>
            <c:strRef>
              <c:f>'bw-lat-sense'!$AC$68</c:f>
              <c:strCache>
                <c:ptCount val="1"/>
                <c:pt idx="0">
                  <c:v>mri-q</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'bw-lat-sense'!$AC$69:$AC$79</c:f>
              <c:numCache>
                <c:formatCode>General</c:formatCode>
                <c:ptCount val="11"/>
                <c:pt idx="0">
                  <c:v>1.001261605108941</c:v>
                </c:pt>
                <c:pt idx="1">
                  <c:v>1.000878878094476</c:v>
                </c:pt>
                <c:pt idx="2">
                  <c:v>0.999899249014404</c:v>
                </c:pt>
                <c:pt idx="3">
                  <c:v>1.000699554013195</c:v>
                </c:pt>
                <c:pt idx="4">
                  <c:v>1.000186083057254</c:v>
                </c:pt>
                <c:pt idx="5">
                  <c:v>1.0</c:v>
                </c:pt>
                <c:pt idx="6">
                  <c:v>1.000563318403741</c:v>
                </c:pt>
                <c:pt idx="7">
                  <c:v>0.99964832203141</c:v>
                </c:pt>
                <c:pt idx="8">
                  <c:v>0.999746327183017</c:v>
                </c:pt>
                <c:pt idx="9">
                  <c:v>1.000360971560553</c:v>
                </c:pt>
                <c:pt idx="10">
                  <c:v>0.998734592967074</c:v>
                </c:pt>
              </c:numCache>
            </c:numRef>
          </c:val>
          <c:smooth val="0"/>
        </c:ser>
        <c:ser>
          <c:idx val="28"/>
          <c:order val="28"/>
          <c:tx>
            <c:strRef>
              <c:f>'bw-lat-sense'!$AD$68</c:f>
              <c:strCache>
                <c:ptCount val="1"/>
                <c:pt idx="0">
                  <c:v>sad</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'bw-lat-sense'!$AD$69:$AD$79</c:f>
              <c:numCache>
                <c:formatCode>General</c:formatCode>
                <c:ptCount val="11"/>
                <c:pt idx="0">
                  <c:v>1.003354400064693</c:v>
                </c:pt>
                <c:pt idx="1">
                  <c:v>1.008781519749024</c:v>
                </c:pt>
                <c:pt idx="2">
                  <c:v>1.010215083862594</c:v>
                </c:pt>
                <c:pt idx="3">
                  <c:v>1.006433025004303</c:v>
                </c:pt>
                <c:pt idx="4">
                  <c:v>1.000817217076494</c:v>
                </c:pt>
                <c:pt idx="5">
                  <c:v>1.0</c:v>
                </c:pt>
                <c:pt idx="6">
                  <c:v>1.007785463540662</c:v>
                </c:pt>
                <c:pt idx="7">
                  <c:v>1.000894454846489</c:v>
                </c:pt>
                <c:pt idx="8">
                  <c:v>0.993462263388053</c:v>
                </c:pt>
                <c:pt idx="9">
                  <c:v>0.996440582901528</c:v>
                </c:pt>
                <c:pt idx="10">
                  <c:v>0.998235194711753</c:v>
                </c:pt>
              </c:numCache>
            </c:numRef>
          </c:val>
          <c:smooth val="0"/>
        </c:ser>
        <c:ser>
          <c:idx val="29"/>
          <c:order val="29"/>
          <c:tx>
            <c:strRef>
              <c:f>'bw-lat-sense'!$AE$68</c:f>
              <c:strCache>
                <c:ptCount val="1"/>
                <c:pt idx="0">
                  <c:v>sgemm</c:v>
                </c:pt>
              </c:strCache>
            </c:strRef>
          </c:tx>
          <c:spPr>
            <a:ln w="34925">
              <a:solidFill>
                <a:srgbClr val="4F81BD"/>
              </a:solidFill>
              <a:prstDash val="dash"/>
            </a:ln>
          </c:spPr>
          <c:marker>
            <c:spPr>
              <a:solidFill>
                <a:srgbClr val="4F81BD"/>
              </a:solidFill>
              <a:ln>
                <a:solidFill>
                  <a:srgbClr val="4F81BD"/>
                </a:solidFill>
              </a:ln>
            </c:spPr>
          </c:marker>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'bw-lat-sense'!$AE$69:$AE$79</c:f>
              <c:numCache>
                <c:formatCode>General</c:formatCode>
                <c:ptCount val="11"/>
                <c:pt idx="0">
                  <c:v>1.264515795361382</c:v>
                </c:pt>
                <c:pt idx="1">
                  <c:v>1.209590232390643</c:v>
                </c:pt>
                <c:pt idx="2">
                  <c:v>1.150869070514049</c:v>
                </c:pt>
                <c:pt idx="3">
                  <c:v>1.099765923701087</c:v>
                </c:pt>
                <c:pt idx="4">
                  <c:v>1.05485373104595</c:v>
                </c:pt>
                <c:pt idx="5">
                  <c:v>1.0</c:v>
                </c:pt>
                <c:pt idx="6">
                  <c:v>0.930275145004712</c:v>
                </c:pt>
                <c:pt idx="7">
                  <c:v>0.912566181146706</c:v>
                </c:pt>
                <c:pt idx="8">
                  <c:v>0.82498295188985</c:v>
                </c:pt>
                <c:pt idx="9">
                  <c:v>0.762437458337483</c:v>
                </c:pt>
                <c:pt idx="10">
                  <c:v>0.703599449863232</c:v>
                </c:pt>
              </c:numCache>
            </c:numRef>
          </c:val>
          <c:smooth val="0"/>
        </c:ser>
        <c:ser>
          <c:idx val="30"/>
          <c:order val="30"/>
          <c:tx>
            <c:strRef>
              <c:f>'bw-lat-sense'!$AF$68</c:f>
              <c:strCache>
                <c:ptCount val="1"/>
                <c:pt idx="0">
                  <c:v>spmv</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'bw-lat-sense'!$AF$69:$AF$79</c:f>
              <c:numCache>
                <c:formatCode>General</c:formatCode>
                <c:ptCount val="11"/>
                <c:pt idx="0">
                  <c:v>1.003524096118168</c:v>
                </c:pt>
                <c:pt idx="1">
                  <c:v>1.006278868146728</c:v>
                </c:pt>
                <c:pt idx="2">
                  <c:v>1.008659334416305</c:v>
                </c:pt>
                <c:pt idx="3">
                  <c:v>1.00485413911155</c:v>
                </c:pt>
                <c:pt idx="4">
                  <c:v>1.001254590053823</c:v>
                </c:pt>
                <c:pt idx="5">
                  <c:v>1.0</c:v>
                </c:pt>
                <c:pt idx="6">
                  <c:v>1.00137294760607</c:v>
                </c:pt>
                <c:pt idx="7">
                  <c:v>0.998078169245382</c:v>
                </c:pt>
                <c:pt idx="8">
                  <c:v>1.000529650046307</c:v>
                </c:pt>
                <c:pt idx="9">
                  <c:v>0.997351749768463</c:v>
                </c:pt>
                <c:pt idx="10">
                  <c:v>0.998038223571498</c:v>
                </c:pt>
              </c:numCache>
            </c:numRef>
          </c:val>
          <c:smooth val="0"/>
        </c:ser>
        <c:ser>
          <c:idx val="31"/>
          <c:order val="31"/>
          <c:tx>
            <c:strRef>
              <c:f>'bw-lat-sense'!$AG$68</c:f>
              <c:strCache>
                <c:ptCount val="1"/>
                <c:pt idx="0">
                  <c:v>stencil</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'bw-lat-sense'!$AG$69:$AG$79</c:f>
              <c:numCache>
                <c:formatCode>General</c:formatCode>
                <c:ptCount val="11"/>
                <c:pt idx="0">
                  <c:v>1.043854059027364</c:v>
                </c:pt>
                <c:pt idx="1">
                  <c:v>1.033014513062073</c:v>
                </c:pt>
                <c:pt idx="2">
                  <c:v>1.041444390887462</c:v>
                </c:pt>
                <c:pt idx="3">
                  <c:v>1.027436709575183</c:v>
                </c:pt>
                <c:pt idx="4">
                  <c:v>1.031229045610614</c:v>
                </c:pt>
                <c:pt idx="5">
                  <c:v>1.0</c:v>
                </c:pt>
                <c:pt idx="6">
                  <c:v>1.028538566374198</c:v>
                </c:pt>
                <c:pt idx="7">
                  <c:v>1.017193639648467</c:v>
                </c:pt>
                <c:pt idx="8">
                  <c:v>1.00716048492789</c:v>
                </c:pt>
                <c:pt idx="9">
                  <c:v>1.007326436760668</c:v>
                </c:pt>
                <c:pt idx="10">
                  <c:v>1.002907127571808</c:v>
                </c:pt>
              </c:numCache>
            </c:numRef>
          </c:val>
          <c:smooth val="0"/>
        </c:ser>
        <c:ser>
          <c:idx val="32"/>
          <c:order val="32"/>
          <c:tx>
            <c:strRef>
              <c:f>'bw-lat-sense'!$AH$68</c:f>
              <c:strCache>
                <c:ptCount val="1"/>
                <c:pt idx="0">
                  <c:v>tpacf</c:v>
                </c:pt>
              </c:strCache>
            </c:strRef>
          </c:tx>
          <c:cat>
            <c:numRef>
              <c:f>'bw-lat-sense'!$A$69:$A$79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'bw-lat-sense'!$AH$69:$AH$79</c:f>
              <c:numCache>
                <c:formatCode>General</c:formatCode>
                <c:ptCount val="11"/>
                <c:pt idx="0">
                  <c:v>0.998340687733393</c:v>
                </c:pt>
                <c:pt idx="1">
                  <c:v>0.998763904562187</c:v>
                </c:pt>
                <c:pt idx="2">
                  <c:v>0.998810004966752</c:v>
                </c:pt>
                <c:pt idx="3">
                  <c:v>0.998310609108775</c:v>
                </c:pt>
                <c:pt idx="4">
                  <c:v>0.983515855667342</c:v>
                </c:pt>
                <c:pt idx="5">
                  <c:v>1.0</c:v>
                </c:pt>
                <c:pt idx="6">
                  <c:v>0.998949968817989</c:v>
                </c:pt>
                <c:pt idx="7">
                  <c:v>0.999350664465536</c:v>
                </c:pt>
                <c:pt idx="8">
                  <c:v>0.997629230014417</c:v>
                </c:pt>
                <c:pt idx="9">
                  <c:v>0.997977930451569</c:v>
                </c:pt>
                <c:pt idx="10">
                  <c:v>0.99811472017659</c:v>
                </c:pt>
              </c:numCache>
            </c:numRef>
          </c:val>
          <c:smooth val="0"/>
        </c:ser>
        <c:dLbls>
          <c:showLegendKey val="0"/>
          <c:showVal val="0"/>
          <c:showCatName val="0"/>
          <c:showSerName val="0"/>
          <c:showPercent val="0"/>
          <c:showBubbleSize val="0"/>
        </c:dLbls>
        <c:marker val="1"/>
        <c:smooth val="0"/>
        <c:axId val="-2031714432"/>
        <c:axId val="-2032729040"/>
      </c:lineChart>
      <c:catAx>
        <c:axId val="-2031714432"/>
        <c:scaling>
          <c:orientation val="minMax"/>
        </c:scaling>
        <c:delete val="0"/>
        <c:axPos val="b"/>
        <c:title>
          <c:tx>
            <c:rich>
              <a:bodyPr/>
              <a:lstStyle/>
              <a:p>
                <a:pPr>
                  <a:defRPr sz="2400"/>
                </a:pPr>
                <a:r>
                  <a:rPr lang="en-US" dirty="0" smtClean="0"/>
                  <a:t>DRAM Latency (cycles), Baseline ≈ 100 cycles</a:t>
                </a:r>
                <a:endParaRPr lang="en-US" dirty="0"/>
              </a:p>
            </c:rich>
          </c:tx>
          <c:layout>
            <c:manualLayout>
              <c:xMode val="edge"/>
              <c:yMode val="edge"/>
              <c:x val="0.188813748330833"/>
              <c:y val="0.857119991834765"/>
            </c:manualLayout>
          </c:layout>
          <c:overlay val="0"/>
        </c:title>
        <c:numFmt formatCode="General" sourceLinked="1"/>
        <c:majorTickMark val="out"/>
        <c:minorTickMark val="none"/>
        <c:tickLblPos val="nextTo"/>
        <c:txPr>
          <a:bodyPr/>
          <a:lstStyle/>
          <a:p>
            <a:pPr>
              <a:defRPr sz="2000"/>
            </a:pPr>
            <a:endParaRPr lang="en-US"/>
          </a:p>
        </c:txPr>
        <c:crossAx val="-2032729040"/>
        <c:crosses val="autoZero"/>
        <c:auto val="1"/>
        <c:lblAlgn val="ctr"/>
        <c:lblOffset val="100"/>
        <c:noMultiLvlLbl val="0"/>
      </c:catAx>
      <c:valAx>
        <c:axId val="-2032729040"/>
        <c:scaling>
          <c:orientation val="minMax"/>
          <c:min val="0.6"/>
        </c:scaling>
        <c:delete val="0"/>
        <c:axPos val="l"/>
        <c:majorGridlines/>
        <c:title>
          <c:tx>
            <c:rich>
              <a:bodyPr rot="-5400000" vert="horz"/>
              <a:lstStyle/>
              <a:p>
                <a:pPr>
                  <a:defRPr sz="2400"/>
                </a:pPr>
                <a:r>
                  <a:rPr lang="en-US"/>
                  <a:t>Relative</a:t>
                </a:r>
                <a:r>
                  <a:rPr lang="en-US" baseline="0"/>
                  <a:t> Throughput</a:t>
                </a:r>
                <a:endParaRPr lang="en-US"/>
              </a:p>
            </c:rich>
          </c:tx>
          <c:layout>
            <c:manualLayout>
              <c:xMode val="edge"/>
              <c:yMode val="edge"/>
              <c:x val="0.00144921460258932"/>
              <c:y val="0.0790328604301594"/>
            </c:manualLayout>
          </c:layout>
          <c:overlay val="0"/>
        </c:title>
        <c:numFmt formatCode="General" sourceLinked="1"/>
        <c:majorTickMark val="out"/>
        <c:minorTickMark val="none"/>
        <c:tickLblPos val="nextTo"/>
        <c:txPr>
          <a:bodyPr/>
          <a:lstStyle/>
          <a:p>
            <a:pPr>
              <a:defRPr sz="2000"/>
            </a:pPr>
            <a:endParaRPr lang="en-US"/>
          </a:p>
        </c:txPr>
        <c:crossAx val="-2031714432"/>
        <c:crosses val="autoZero"/>
        <c:crossBetween val="between"/>
        <c:majorUnit val="0.1"/>
      </c:valAx>
    </c:plotArea>
    <c:plotVisOnly val="1"/>
    <c:dispBlanksAs val="gap"/>
    <c:showDLblsOverMax val="0"/>
  </c:chart>
  <c:spPr>
    <a:solidFill>
      <a:srgbClr val="FFFFFF"/>
    </a:solidFill>
    <a:ln>
      <a:noFill/>
    </a:ln>
  </c:spPr>
  <c:externalData r:id="rId2">
    <c:autoUpdate val="0"/>
  </c:externalData>
  <c:userShapes r:id="rId3"/>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214670024811"/>
          <c:y val="0.237004110621666"/>
          <c:w val="0.755680760500221"/>
          <c:h val="0.514789150083131"/>
        </c:manualLayout>
      </c:layout>
      <c:lineChart>
        <c:grouping val="standard"/>
        <c:varyColors val="0"/>
        <c:ser>
          <c:idx val="0"/>
          <c:order val="0"/>
          <c:tx>
            <c:strRef>
              <c:f>'bw-aware'!$B$2</c:f>
              <c:strCache>
                <c:ptCount val="1"/>
                <c:pt idx="0">
                  <c:v>backprop</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'bw-aware'!$B$3:$B$13</c:f>
              <c:numCache>
                <c:formatCode>General</c:formatCode>
                <c:ptCount val="11"/>
                <c:pt idx="0">
                  <c:v>1.012054736494892</c:v>
                </c:pt>
                <c:pt idx="1">
                  <c:v>1.106466350617553</c:v>
                </c:pt>
                <c:pt idx="2">
                  <c:v>1.196221767521771</c:v>
                </c:pt>
                <c:pt idx="3">
                  <c:v>1.271689419157417</c:v>
                </c:pt>
                <c:pt idx="4">
                  <c:v>1.134168899794317</c:v>
                </c:pt>
                <c:pt idx="5">
                  <c:v>1.0</c:v>
                </c:pt>
                <c:pt idx="6">
                  <c:v>0.823022680904104</c:v>
                </c:pt>
                <c:pt idx="7">
                  <c:v>0.7157017399708</c:v>
                </c:pt>
                <c:pt idx="8">
                  <c:v>0.637753966977989</c:v>
                </c:pt>
                <c:pt idx="9">
                  <c:v>0.574941133825699</c:v>
                </c:pt>
                <c:pt idx="10">
                  <c:v>0.526029557375016</c:v>
                </c:pt>
              </c:numCache>
            </c:numRef>
          </c:val>
          <c:smooth val="0"/>
        </c:ser>
        <c:ser>
          <c:idx val="1"/>
          <c:order val="1"/>
          <c:tx>
            <c:strRef>
              <c:f>'bw-aware'!$C$2</c:f>
              <c:strCache>
                <c:ptCount val="1"/>
                <c:pt idx="0">
                  <c:v>bfs</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'bw-aware'!$C$3:$C$13</c:f>
              <c:numCache>
                <c:formatCode>General</c:formatCode>
                <c:ptCount val="11"/>
                <c:pt idx="0">
                  <c:v>1.300102282955568</c:v>
                </c:pt>
                <c:pt idx="1">
                  <c:v>1.47546436461828</c:v>
                </c:pt>
                <c:pt idx="2">
                  <c:v>1.636527289092545</c:v>
                </c:pt>
                <c:pt idx="3">
                  <c:v>1.842512887652402</c:v>
                </c:pt>
                <c:pt idx="4">
                  <c:v>1.340058096718763</c:v>
                </c:pt>
                <c:pt idx="5">
                  <c:v>1.0</c:v>
                </c:pt>
                <c:pt idx="6">
                  <c:v>0.776397185173063</c:v>
                </c:pt>
                <c:pt idx="7">
                  <c:v>0.629293838474756</c:v>
                </c:pt>
                <c:pt idx="8">
                  <c:v>0.530222567711317</c:v>
                </c:pt>
                <c:pt idx="9">
                  <c:v>0.457462564438262</c:v>
                </c:pt>
                <c:pt idx="10">
                  <c:v>0.40256116520743</c:v>
                </c:pt>
              </c:numCache>
            </c:numRef>
          </c:val>
          <c:smooth val="0"/>
        </c:ser>
        <c:ser>
          <c:idx val="2"/>
          <c:order val="2"/>
          <c:tx>
            <c:strRef>
              <c:f>'bw-aware'!$D$2</c:f>
              <c:strCache>
                <c:ptCount val="1"/>
                <c:pt idx="0">
                  <c:v>cfd</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'bw-aware'!$D$3:$D$13</c:f>
              <c:numCache>
                <c:formatCode>General</c:formatCode>
                <c:ptCount val="11"/>
                <c:pt idx="0">
                  <c:v>1.028497493629731</c:v>
                </c:pt>
                <c:pt idx="1">
                  <c:v>1.079451159381946</c:v>
                </c:pt>
                <c:pt idx="2">
                  <c:v>1.125252016485592</c:v>
                </c:pt>
                <c:pt idx="3">
                  <c:v>1.161604642904135</c:v>
                </c:pt>
                <c:pt idx="4">
                  <c:v>1.094946370891866</c:v>
                </c:pt>
                <c:pt idx="5">
                  <c:v>1.0</c:v>
                </c:pt>
                <c:pt idx="6">
                  <c:v>0.909109944977285</c:v>
                </c:pt>
                <c:pt idx="7">
                  <c:v>0.848539683842224</c:v>
                </c:pt>
                <c:pt idx="8">
                  <c:v>0.782235119178154</c:v>
                </c:pt>
                <c:pt idx="9">
                  <c:v>0.731005561694343</c:v>
                </c:pt>
                <c:pt idx="10">
                  <c:v>0.693266402470858</c:v>
                </c:pt>
              </c:numCache>
            </c:numRef>
          </c:val>
          <c:smooth val="0"/>
        </c:ser>
        <c:ser>
          <c:idx val="3"/>
          <c:order val="3"/>
          <c:tx>
            <c:strRef>
              <c:f>'bw-aware'!$E$2</c:f>
              <c:strCache>
                <c:ptCount val="1"/>
                <c:pt idx="0">
                  <c:v>gaussian</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'bw-aware'!$E$3:$E$13</c:f>
              <c:numCache>
                <c:formatCode>General</c:formatCode>
                <c:ptCount val="11"/>
                <c:pt idx="0">
                  <c:v>1.020461249</c:v>
                </c:pt>
                <c:pt idx="1">
                  <c:v>1.056036297</c:v>
                </c:pt>
                <c:pt idx="2">
                  <c:v>1.089778677</c:v>
                </c:pt>
                <c:pt idx="3">
                  <c:v>1.106956888</c:v>
                </c:pt>
                <c:pt idx="4">
                  <c:v>1.07720066</c:v>
                </c:pt>
                <c:pt idx="5">
                  <c:v>1.0</c:v>
                </c:pt>
                <c:pt idx="6">
                  <c:v>0.917292664</c:v>
                </c:pt>
                <c:pt idx="7">
                  <c:v>0.842634092</c:v>
                </c:pt>
                <c:pt idx="8">
                  <c:v>0.777205863</c:v>
                </c:pt>
                <c:pt idx="9">
                  <c:v>0.71790781</c:v>
                </c:pt>
                <c:pt idx="10">
                  <c:v>0.662114292</c:v>
                </c:pt>
              </c:numCache>
            </c:numRef>
          </c:val>
          <c:smooth val="0"/>
        </c:ser>
        <c:ser>
          <c:idx val="4"/>
          <c:order val="4"/>
          <c:tx>
            <c:strRef>
              <c:f>'bw-aware'!$F$2</c:f>
              <c:strCache>
                <c:ptCount val="1"/>
                <c:pt idx="0">
                  <c:v>kmeans</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'bw-aware'!$F$3:$F$13</c:f>
              <c:numCache>
                <c:formatCode>General</c:formatCode>
                <c:ptCount val="11"/>
                <c:pt idx="0">
                  <c:v>1.254937777141577</c:v>
                </c:pt>
                <c:pt idx="1">
                  <c:v>1.359132185566391</c:v>
                </c:pt>
                <c:pt idx="2">
                  <c:v>1.488031232116967</c:v>
                </c:pt>
                <c:pt idx="3">
                  <c:v>1.474565903754181</c:v>
                </c:pt>
                <c:pt idx="4">
                  <c:v>1.199513500710717</c:v>
                </c:pt>
                <c:pt idx="5">
                  <c:v>1.0</c:v>
                </c:pt>
                <c:pt idx="6">
                  <c:v>0.859413144075976</c:v>
                </c:pt>
                <c:pt idx="7">
                  <c:v>0.744706460559338</c:v>
                </c:pt>
                <c:pt idx="8">
                  <c:v>0.64557415220487</c:v>
                </c:pt>
                <c:pt idx="9">
                  <c:v>0.563520696092076</c:v>
                </c:pt>
                <c:pt idx="10">
                  <c:v>0.497007363730276</c:v>
                </c:pt>
              </c:numCache>
            </c:numRef>
          </c:val>
          <c:smooth val="0"/>
        </c:ser>
        <c:ser>
          <c:idx val="5"/>
          <c:order val="5"/>
          <c:tx>
            <c:strRef>
              <c:f>'bw-aware'!$G$2</c:f>
              <c:strCache>
                <c:ptCount val="1"/>
                <c:pt idx="0">
                  <c:v>mummergpu</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'bw-aware'!$G$3:$G$13</c:f>
              <c:numCache>
                <c:formatCode>General</c:formatCode>
                <c:ptCount val="11"/>
                <c:pt idx="0">
                  <c:v>1.286779445173766</c:v>
                </c:pt>
                <c:pt idx="1">
                  <c:v>1.407397945146253</c:v>
                </c:pt>
                <c:pt idx="2">
                  <c:v>1.554393881032301</c:v>
                </c:pt>
                <c:pt idx="3">
                  <c:v>1.59007868816376</c:v>
                </c:pt>
                <c:pt idx="4">
                  <c:v>1.248909292435403</c:v>
                </c:pt>
                <c:pt idx="5">
                  <c:v>1.0</c:v>
                </c:pt>
                <c:pt idx="6">
                  <c:v>0.824787164631989</c:v>
                </c:pt>
                <c:pt idx="7">
                  <c:v>0.694994929683754</c:v>
                </c:pt>
                <c:pt idx="8">
                  <c:v>0.599244562184088</c:v>
                </c:pt>
                <c:pt idx="9">
                  <c:v>0.527646980213975</c:v>
                </c:pt>
                <c:pt idx="10">
                  <c:v>0.471574785199393</c:v>
                </c:pt>
              </c:numCache>
            </c:numRef>
          </c:val>
          <c:smooth val="0"/>
        </c:ser>
        <c:ser>
          <c:idx val="6"/>
          <c:order val="6"/>
          <c:tx>
            <c:strRef>
              <c:f>'bw-aware'!$H$2</c:f>
              <c:strCache>
                <c:ptCount val="1"/>
                <c:pt idx="0">
                  <c:v>needle</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'bw-aware'!$H$3:$H$13</c:f>
              <c:numCache>
                <c:formatCode>General</c:formatCode>
                <c:ptCount val="11"/>
                <c:pt idx="0">
                  <c:v>1.064977861837576</c:v>
                </c:pt>
                <c:pt idx="1">
                  <c:v>1.101851851851852</c:v>
                </c:pt>
                <c:pt idx="2">
                  <c:v>1.133745661137561</c:v>
                </c:pt>
                <c:pt idx="3">
                  <c:v>1.136160568708015</c:v>
                </c:pt>
                <c:pt idx="4">
                  <c:v>1.083976463256448</c:v>
                </c:pt>
                <c:pt idx="5">
                  <c:v>1.0</c:v>
                </c:pt>
                <c:pt idx="6">
                  <c:v>0.920885961289014</c:v>
                </c:pt>
                <c:pt idx="7">
                  <c:v>0.841288216410502</c:v>
                </c:pt>
                <c:pt idx="8">
                  <c:v>0.768580114060451</c:v>
                </c:pt>
                <c:pt idx="9">
                  <c:v>0.704917498206483</c:v>
                </c:pt>
                <c:pt idx="10">
                  <c:v>0.646764060088263</c:v>
                </c:pt>
              </c:numCache>
            </c:numRef>
          </c:val>
          <c:smooth val="0"/>
        </c:ser>
        <c:ser>
          <c:idx val="7"/>
          <c:order val="7"/>
          <c:tx>
            <c:strRef>
              <c:f>'bw-aware'!$I$2</c:f>
              <c:strCache>
                <c:ptCount val="1"/>
                <c:pt idx="0">
                  <c:v>nn</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'bw-aware'!$I$3:$I$13</c:f>
              <c:numCache>
                <c:formatCode>General</c:formatCode>
                <c:ptCount val="11"/>
                <c:pt idx="0">
                  <c:v>1.196884720719502</c:v>
                </c:pt>
                <c:pt idx="1">
                  <c:v>1.193957938869353</c:v>
                </c:pt>
                <c:pt idx="2">
                  <c:v>1.204014657154449</c:v>
                </c:pt>
                <c:pt idx="3">
                  <c:v>1.215089937787395</c:v>
                </c:pt>
                <c:pt idx="4">
                  <c:v>1.038744463416284</c:v>
                </c:pt>
                <c:pt idx="5">
                  <c:v>1.0</c:v>
                </c:pt>
                <c:pt idx="6">
                  <c:v>0.8564999915472</c:v>
                </c:pt>
                <c:pt idx="7">
                  <c:v>0.706366648634028</c:v>
                </c:pt>
                <c:pt idx="8">
                  <c:v>0.657013921760887</c:v>
                </c:pt>
                <c:pt idx="9">
                  <c:v>0.585062635244793</c:v>
                </c:pt>
                <c:pt idx="10">
                  <c:v>0.520875245131187</c:v>
                </c:pt>
              </c:numCache>
            </c:numRef>
          </c:val>
          <c:smooth val="0"/>
        </c:ser>
        <c:ser>
          <c:idx val="8"/>
          <c:order val="8"/>
          <c:tx>
            <c:strRef>
              <c:f>'bw-aware'!$J$2</c:f>
              <c:strCache>
                <c:ptCount val="1"/>
                <c:pt idx="0">
                  <c:v>pathfinder</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'bw-aware'!$J$3:$J$13</c:f>
              <c:numCache>
                <c:formatCode>General</c:formatCode>
                <c:ptCount val="11"/>
                <c:pt idx="0">
                  <c:v>0.989285208952588</c:v>
                </c:pt>
                <c:pt idx="1">
                  <c:v>1.00448403360093</c:v>
                </c:pt>
                <c:pt idx="2">
                  <c:v>1.014738705538664</c:v>
                </c:pt>
                <c:pt idx="3">
                  <c:v>1.017713521863371</c:v>
                </c:pt>
                <c:pt idx="4">
                  <c:v>1.018520326094126</c:v>
                </c:pt>
                <c:pt idx="5">
                  <c:v>1.0</c:v>
                </c:pt>
                <c:pt idx="6">
                  <c:v>0.937523005955484</c:v>
                </c:pt>
                <c:pt idx="7">
                  <c:v>0.84279206126978</c:v>
                </c:pt>
                <c:pt idx="8">
                  <c:v>0.759385631943011</c:v>
                </c:pt>
                <c:pt idx="9">
                  <c:v>0.681997986114509</c:v>
                </c:pt>
                <c:pt idx="10">
                  <c:v>0.616811741601363</c:v>
                </c:pt>
              </c:numCache>
            </c:numRef>
          </c:val>
          <c:smooth val="0"/>
        </c:ser>
        <c:ser>
          <c:idx val="9"/>
          <c:order val="9"/>
          <c:tx>
            <c:strRef>
              <c:f>'bw-aware'!$K$2</c:f>
              <c:strCache>
                <c:ptCount val="1"/>
                <c:pt idx="0">
                  <c:v>srad_v1</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'bw-aware'!$K$3:$K$13</c:f>
              <c:numCache>
                <c:formatCode>General</c:formatCode>
                <c:ptCount val="11"/>
                <c:pt idx="0">
                  <c:v>1.08671873841281</c:v>
                </c:pt>
                <c:pt idx="1">
                  <c:v>1.182631972432993</c:v>
                </c:pt>
                <c:pt idx="2">
                  <c:v>1.28889327123103</c:v>
                </c:pt>
                <c:pt idx="3">
                  <c:v>1.391523573735317</c:v>
                </c:pt>
                <c:pt idx="4">
                  <c:v>1.193345883433483</c:v>
                </c:pt>
                <c:pt idx="5">
                  <c:v>1.0</c:v>
                </c:pt>
                <c:pt idx="6">
                  <c:v>0.862557177205253</c:v>
                </c:pt>
                <c:pt idx="7">
                  <c:v>0.755561988687332</c:v>
                </c:pt>
                <c:pt idx="8">
                  <c:v>0.674690747331547</c:v>
                </c:pt>
                <c:pt idx="9">
                  <c:v>0.606430763602366</c:v>
                </c:pt>
                <c:pt idx="10">
                  <c:v>0.549435657482242</c:v>
                </c:pt>
              </c:numCache>
            </c:numRef>
          </c:val>
          <c:smooth val="0"/>
        </c:ser>
        <c:ser>
          <c:idx val="10"/>
          <c:order val="10"/>
          <c:tx>
            <c:strRef>
              <c:f>'bw-aware'!$L$2</c:f>
              <c:strCache>
                <c:ptCount val="1"/>
                <c:pt idx="0">
                  <c:v>cns</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'bw-aware'!$L$3:$L$13</c:f>
              <c:numCache>
                <c:formatCode>General</c:formatCode>
                <c:ptCount val="11"/>
                <c:pt idx="0">
                  <c:v>0.990136482698623</c:v>
                </c:pt>
                <c:pt idx="1">
                  <c:v>1.055218190260497</c:v>
                </c:pt>
                <c:pt idx="2">
                  <c:v>1.12076208905926</c:v>
                </c:pt>
                <c:pt idx="3">
                  <c:v>1.14830331233681</c:v>
                </c:pt>
                <c:pt idx="4">
                  <c:v>1.141959270460924</c:v>
                </c:pt>
                <c:pt idx="5">
                  <c:v>1.0</c:v>
                </c:pt>
                <c:pt idx="6">
                  <c:v>0.883934334751461</c:v>
                </c:pt>
                <c:pt idx="7">
                  <c:v>0.769765603361199</c:v>
                </c:pt>
                <c:pt idx="8">
                  <c:v>0.693982568474722</c:v>
                </c:pt>
                <c:pt idx="9">
                  <c:v>0.620580558419031</c:v>
                </c:pt>
                <c:pt idx="10">
                  <c:v>0.56752195873588</c:v>
                </c:pt>
              </c:numCache>
            </c:numRef>
          </c:val>
          <c:smooth val="0"/>
        </c:ser>
        <c:ser>
          <c:idx val="11"/>
          <c:order val="11"/>
          <c:tx>
            <c:strRef>
              <c:f>'bw-aware'!$M$2</c:f>
              <c:strCache>
                <c:ptCount val="1"/>
                <c:pt idx="0">
                  <c:v>comd</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'bw-aware'!$M$3:$M$13</c:f>
              <c:numCache>
                <c:formatCode>General</c:formatCode>
                <c:ptCount val="11"/>
                <c:pt idx="0">
                  <c:v>0.990742578870392</c:v>
                </c:pt>
                <c:pt idx="1">
                  <c:v>0.99749219095001</c:v>
                </c:pt>
                <c:pt idx="2">
                  <c:v>1.000291699921808</c:v>
                </c:pt>
                <c:pt idx="3">
                  <c:v>1.002033796677052</c:v>
                </c:pt>
                <c:pt idx="4">
                  <c:v>1.004436269644167</c:v>
                </c:pt>
                <c:pt idx="5">
                  <c:v>1.0</c:v>
                </c:pt>
                <c:pt idx="6">
                  <c:v>0.993858096090816</c:v>
                </c:pt>
                <c:pt idx="7">
                  <c:v>0.976177839718996</c:v>
                </c:pt>
                <c:pt idx="8">
                  <c:v>0.879414493434726</c:v>
                </c:pt>
                <c:pt idx="9">
                  <c:v>0.795453532607595</c:v>
                </c:pt>
                <c:pt idx="10">
                  <c:v>0.662547755733726</c:v>
                </c:pt>
              </c:numCache>
            </c:numRef>
          </c:val>
          <c:smooth val="0"/>
        </c:ser>
        <c:ser>
          <c:idx val="12"/>
          <c:order val="12"/>
          <c:tx>
            <c:strRef>
              <c:f>'bw-aware'!$N$2</c:f>
              <c:strCache>
                <c:ptCount val="1"/>
                <c:pt idx="0">
                  <c:v>minife</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'bw-aware'!$N$3:$N$13</c:f>
              <c:numCache>
                <c:formatCode>General</c:formatCode>
                <c:ptCount val="11"/>
                <c:pt idx="0">
                  <c:v>1.07502769425542</c:v>
                </c:pt>
                <c:pt idx="1">
                  <c:v>1.193738460726908</c:v>
                </c:pt>
                <c:pt idx="2">
                  <c:v>1.335839004061824</c:v>
                </c:pt>
                <c:pt idx="3">
                  <c:v>1.435221817798175</c:v>
                </c:pt>
                <c:pt idx="4">
                  <c:v>1.247433665664398</c:v>
                </c:pt>
                <c:pt idx="5">
                  <c:v>1.0</c:v>
                </c:pt>
                <c:pt idx="6">
                  <c:v>0.821844173656169</c:v>
                </c:pt>
                <c:pt idx="7">
                  <c:v>0.697700058026059</c:v>
                </c:pt>
                <c:pt idx="8">
                  <c:v>0.607247982275676</c:v>
                </c:pt>
                <c:pt idx="9">
                  <c:v>0.534462203935222</c:v>
                </c:pt>
                <c:pt idx="10">
                  <c:v>0.480708972938756</c:v>
                </c:pt>
              </c:numCache>
            </c:numRef>
          </c:val>
          <c:smooth val="0"/>
        </c:ser>
        <c:ser>
          <c:idx val="13"/>
          <c:order val="13"/>
          <c:tx>
            <c:strRef>
              <c:f>'bw-aware'!$O$2</c:f>
              <c:strCache>
                <c:ptCount val="1"/>
                <c:pt idx="0">
                  <c:v>xsbench</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'bw-aware'!$O$3:$O$13</c:f>
              <c:numCache>
                <c:formatCode>General</c:formatCode>
                <c:ptCount val="11"/>
                <c:pt idx="0">
                  <c:v>1.173713198874668</c:v>
                </c:pt>
                <c:pt idx="1">
                  <c:v>1.428933708443951</c:v>
                </c:pt>
                <c:pt idx="2">
                  <c:v>1.706026865316797</c:v>
                </c:pt>
                <c:pt idx="3">
                  <c:v>2.009351349209494</c:v>
                </c:pt>
                <c:pt idx="4">
                  <c:v>1.369378293775013</c:v>
                </c:pt>
                <c:pt idx="5">
                  <c:v>1.0</c:v>
                </c:pt>
                <c:pt idx="6">
                  <c:v>0.775052502278401</c:v>
                </c:pt>
                <c:pt idx="7">
                  <c:v>0.597139121131672</c:v>
                </c:pt>
                <c:pt idx="8">
                  <c:v>0.480326504735111</c:v>
                </c:pt>
                <c:pt idx="9">
                  <c:v>0.408249791972104</c:v>
                </c:pt>
                <c:pt idx="10">
                  <c:v>0.358006102151603</c:v>
                </c:pt>
              </c:numCache>
            </c:numRef>
          </c:val>
          <c:smooth val="0"/>
        </c:ser>
        <c:ser>
          <c:idx val="14"/>
          <c:order val="14"/>
          <c:tx>
            <c:strRef>
              <c:f>'bw-aware'!$P$2</c:f>
              <c:strCache>
                <c:ptCount val="1"/>
                <c:pt idx="0">
                  <c:v>histo</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'bw-aware'!$P$3:$P$13</c:f>
              <c:numCache>
                <c:formatCode>General</c:formatCode>
                <c:ptCount val="11"/>
                <c:pt idx="0">
                  <c:v>1.231835280142546</c:v>
                </c:pt>
                <c:pt idx="1">
                  <c:v>1.341646908846835</c:v>
                </c:pt>
                <c:pt idx="2">
                  <c:v>1.446088917432433</c:v>
                </c:pt>
                <c:pt idx="3">
                  <c:v>1.448638521229797</c:v>
                </c:pt>
                <c:pt idx="4">
                  <c:v>1.193074542109507</c:v>
                </c:pt>
                <c:pt idx="5">
                  <c:v>1.0</c:v>
                </c:pt>
                <c:pt idx="6">
                  <c:v>0.861703309173262</c:v>
                </c:pt>
                <c:pt idx="7">
                  <c:v>0.764079559227586</c:v>
                </c:pt>
                <c:pt idx="8">
                  <c:v>0.690817080413924</c:v>
                </c:pt>
                <c:pt idx="9">
                  <c:v>0.628781550139794</c:v>
                </c:pt>
                <c:pt idx="10">
                  <c:v>0.565485704352193</c:v>
                </c:pt>
              </c:numCache>
            </c:numRef>
          </c:val>
          <c:smooth val="0"/>
        </c:ser>
        <c:ser>
          <c:idx val="15"/>
          <c:order val="15"/>
          <c:tx>
            <c:strRef>
              <c:f>'bw-aware'!$Q$2</c:f>
              <c:strCache>
                <c:ptCount val="1"/>
                <c:pt idx="0">
                  <c:v>lbm</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'bw-aware'!$Q$3:$Q$13</c:f>
              <c:numCache>
                <c:formatCode>General</c:formatCode>
                <c:ptCount val="11"/>
                <c:pt idx="0">
                  <c:v>1.326155520846445</c:v>
                </c:pt>
                <c:pt idx="1">
                  <c:v>1.463878394406199</c:v>
                </c:pt>
                <c:pt idx="2">
                  <c:v>1.643196649960199</c:v>
                </c:pt>
                <c:pt idx="3">
                  <c:v>1.658670373174152</c:v>
                </c:pt>
                <c:pt idx="4">
                  <c:v>1.258596266662885</c:v>
                </c:pt>
                <c:pt idx="5">
                  <c:v>1.0</c:v>
                </c:pt>
                <c:pt idx="6">
                  <c:v>0.832441277681353</c:v>
                </c:pt>
                <c:pt idx="7">
                  <c:v>0.706593174754855</c:v>
                </c:pt>
                <c:pt idx="8">
                  <c:v>0.621466422481575</c:v>
                </c:pt>
                <c:pt idx="9">
                  <c:v>0.550386222571283</c:v>
                </c:pt>
                <c:pt idx="10">
                  <c:v>0.524991445839309</c:v>
                </c:pt>
              </c:numCache>
            </c:numRef>
          </c:val>
          <c:smooth val="0"/>
        </c:ser>
        <c:ser>
          <c:idx val="16"/>
          <c:order val="16"/>
          <c:tx>
            <c:strRef>
              <c:f>'bw-aware'!$R$2</c:f>
              <c:strCache>
                <c:ptCount val="1"/>
                <c:pt idx="0">
                  <c:v>sad</c:v>
                </c:pt>
              </c:strCache>
            </c:strRef>
          </c:tx>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'bw-aware'!$R$3:$R$13</c:f>
              <c:numCache>
                <c:formatCode>General</c:formatCode>
                <c:ptCount val="11"/>
                <c:pt idx="0">
                  <c:v>1.146212626985002</c:v>
                </c:pt>
                <c:pt idx="1">
                  <c:v>1.172771308302012</c:v>
                </c:pt>
                <c:pt idx="2">
                  <c:v>1.197895339532948</c:v>
                </c:pt>
                <c:pt idx="3">
                  <c:v>1.186654168932356</c:v>
                </c:pt>
                <c:pt idx="4">
                  <c:v>1.072098907742928</c:v>
                </c:pt>
                <c:pt idx="5">
                  <c:v>1.0</c:v>
                </c:pt>
                <c:pt idx="6">
                  <c:v>0.926547110682086</c:v>
                </c:pt>
                <c:pt idx="7">
                  <c:v>0.869430002276101</c:v>
                </c:pt>
                <c:pt idx="8">
                  <c:v>0.804064063291916</c:v>
                </c:pt>
                <c:pt idx="9">
                  <c:v>0.753285815868284</c:v>
                </c:pt>
                <c:pt idx="10">
                  <c:v>0.709950257134274</c:v>
                </c:pt>
              </c:numCache>
            </c:numRef>
          </c:val>
          <c:smooth val="0"/>
        </c:ser>
        <c:ser>
          <c:idx val="17"/>
          <c:order val="17"/>
          <c:tx>
            <c:strRef>
              <c:f>'bw-aware'!$S$2</c:f>
              <c:strCache>
                <c:ptCount val="1"/>
                <c:pt idx="0">
                  <c:v>sgemm</c:v>
                </c:pt>
              </c:strCache>
            </c:strRef>
          </c:tx>
          <c:spPr>
            <a:ln w="47625">
              <a:solidFill>
                <a:schemeClr val="accent1"/>
              </a:solidFill>
              <a:prstDash val="dash"/>
            </a:ln>
            <a:effectLst/>
          </c:spPr>
          <c:marker>
            <c:symbol val="triangle"/>
            <c:size val="11"/>
            <c:spPr>
              <a:solidFill>
                <a:schemeClr val="accent1"/>
              </a:solidFill>
              <a:ln>
                <a:solidFill>
                  <a:schemeClr val="accent1"/>
                </a:solidFill>
              </a:ln>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'bw-aware'!$S$3:$S$13</c:f>
              <c:numCache>
                <c:formatCode>General</c:formatCode>
                <c:ptCount val="11"/>
                <c:pt idx="0">
                  <c:v>1.123688863915731</c:v>
                </c:pt>
                <c:pt idx="1">
                  <c:v>1.082340052537825</c:v>
                </c:pt>
                <c:pt idx="2">
                  <c:v>1.005638523680604</c:v>
                </c:pt>
                <c:pt idx="3">
                  <c:v>1.00753288504824</c:v>
                </c:pt>
                <c:pt idx="4">
                  <c:v>1.000524943511513</c:v>
                </c:pt>
                <c:pt idx="5">
                  <c:v>1.0</c:v>
                </c:pt>
                <c:pt idx="6">
                  <c:v>0.939840169373078</c:v>
                </c:pt>
                <c:pt idx="7">
                  <c:v>0.939840169373078</c:v>
                </c:pt>
                <c:pt idx="8">
                  <c:v>0.897125200657755</c:v>
                </c:pt>
                <c:pt idx="9">
                  <c:v>0.865816613212274</c:v>
                </c:pt>
                <c:pt idx="10">
                  <c:v>0.815129676263098</c:v>
                </c:pt>
              </c:numCache>
            </c:numRef>
          </c:val>
          <c:smooth val="0"/>
        </c:ser>
        <c:ser>
          <c:idx val="18"/>
          <c:order val="18"/>
          <c:tx>
            <c:strRef>
              <c:f>'bw-aware'!$T$2</c:f>
              <c:strCache>
                <c:ptCount val="1"/>
                <c:pt idx="0">
                  <c:v>stencil</c:v>
                </c:pt>
              </c:strCache>
            </c:strRef>
          </c:tx>
          <c:spPr>
            <a:effectLst/>
          </c:spPr>
          <c:marker>
            <c:spPr>
              <a:effectLst/>
            </c:spPr>
          </c:marker>
          <c:cat>
            <c:strRef>
              <c:f>'bw-aware'!$A$3:$A$13</c:f>
              <c:strCache>
                <c:ptCount val="11"/>
                <c:pt idx="0">
                  <c:v>100G-0D</c:v>
                </c:pt>
                <c:pt idx="1">
                  <c:v>90G-10D</c:v>
                </c:pt>
                <c:pt idx="2">
                  <c:v>80G-20D</c:v>
                </c:pt>
                <c:pt idx="3">
                  <c:v>70G-30D</c:v>
                </c:pt>
                <c:pt idx="4">
                  <c:v>60G-40D</c:v>
                </c:pt>
                <c:pt idx="5">
                  <c:v>50G-50D</c:v>
                </c:pt>
                <c:pt idx="6">
                  <c:v>40G-60D</c:v>
                </c:pt>
                <c:pt idx="7">
                  <c:v>30G-70D</c:v>
                </c:pt>
                <c:pt idx="8">
                  <c:v>20G-80D</c:v>
                </c:pt>
                <c:pt idx="9">
                  <c:v>10G-90D</c:v>
                </c:pt>
                <c:pt idx="10">
                  <c:v>0G-100D</c:v>
                </c:pt>
              </c:strCache>
            </c:strRef>
          </c:cat>
          <c:val>
            <c:numRef>
              <c:f>'bw-aware'!$T$3:$T$13</c:f>
              <c:numCache>
                <c:formatCode>General</c:formatCode>
                <c:ptCount val="11"/>
                <c:pt idx="0">
                  <c:v>1.105427912929151</c:v>
                </c:pt>
                <c:pt idx="1">
                  <c:v>1.23153768570936</c:v>
                </c:pt>
                <c:pt idx="2">
                  <c:v>1.263142585640724</c:v>
                </c:pt>
                <c:pt idx="3">
                  <c:v>1.247867752737686</c:v>
                </c:pt>
                <c:pt idx="4">
                  <c:v>1.102685033207981</c:v>
                </c:pt>
                <c:pt idx="5">
                  <c:v>1.0</c:v>
                </c:pt>
                <c:pt idx="6">
                  <c:v>0.802301613250679</c:v>
                </c:pt>
                <c:pt idx="7">
                  <c:v>0.711669212715152</c:v>
                </c:pt>
                <c:pt idx="8">
                  <c:v>0.61442073114056</c:v>
                </c:pt>
                <c:pt idx="9">
                  <c:v>0.544479667515593</c:v>
                </c:pt>
                <c:pt idx="10">
                  <c:v>0.503628802533437</c:v>
                </c:pt>
              </c:numCache>
            </c:numRef>
          </c:val>
          <c:smooth val="0"/>
        </c:ser>
        <c:dLbls>
          <c:showLegendKey val="0"/>
          <c:showVal val="0"/>
          <c:showCatName val="0"/>
          <c:showSerName val="0"/>
          <c:showPercent val="0"/>
          <c:showBubbleSize val="0"/>
        </c:dLbls>
        <c:marker val="1"/>
        <c:smooth val="0"/>
        <c:axId val="-2065378000"/>
        <c:axId val="-2065372528"/>
      </c:lineChart>
      <c:catAx>
        <c:axId val="-2065378000"/>
        <c:scaling>
          <c:orientation val="minMax"/>
        </c:scaling>
        <c:delete val="0"/>
        <c:axPos val="b"/>
        <c:title>
          <c:tx>
            <c:rich>
              <a:bodyPr/>
              <a:lstStyle/>
              <a:p>
                <a:pPr>
                  <a:defRPr sz="1800"/>
                </a:pPr>
                <a:r>
                  <a:rPr lang="en-US" sz="1800" dirty="0"/>
                  <a:t>Ratio of </a:t>
                </a:r>
                <a:r>
                  <a:rPr lang="en-US" sz="1800" dirty="0" smtClean="0"/>
                  <a:t>Pages </a:t>
                </a:r>
                <a:r>
                  <a:rPr lang="en-US" sz="1800" dirty="0"/>
                  <a:t>Placed</a:t>
                </a:r>
                <a:r>
                  <a:rPr lang="en-US" sz="1800" baseline="0" dirty="0"/>
                  <a:t> in </a:t>
                </a:r>
                <a:r>
                  <a:rPr lang="en-US" sz="1800" baseline="0" dirty="0" smtClean="0"/>
                  <a:t>GDDR:DDR Memories</a:t>
                </a:r>
                <a:endParaRPr lang="en-US" sz="1800" dirty="0"/>
              </a:p>
            </c:rich>
          </c:tx>
          <c:layout>
            <c:manualLayout>
              <c:xMode val="edge"/>
              <c:yMode val="edge"/>
              <c:x val="0.225209106846454"/>
              <c:y val="0.923255612488053"/>
            </c:manualLayout>
          </c:layout>
          <c:overlay val="0"/>
        </c:title>
        <c:numFmt formatCode="General" sourceLinked="0"/>
        <c:majorTickMark val="out"/>
        <c:minorTickMark val="none"/>
        <c:tickLblPos val="nextTo"/>
        <c:spPr>
          <a:ln>
            <a:solidFill>
              <a:srgbClr val="B3B3B3">
                <a:lumMod val="75000"/>
              </a:srgbClr>
            </a:solidFill>
          </a:ln>
        </c:spPr>
        <c:txPr>
          <a:bodyPr/>
          <a:lstStyle/>
          <a:p>
            <a:pPr>
              <a:defRPr sz="1400"/>
            </a:pPr>
            <a:endParaRPr lang="en-US"/>
          </a:p>
        </c:txPr>
        <c:crossAx val="-2065372528"/>
        <c:crosses val="autoZero"/>
        <c:auto val="1"/>
        <c:lblAlgn val="ctr"/>
        <c:lblOffset val="100"/>
        <c:noMultiLvlLbl val="0"/>
      </c:catAx>
      <c:valAx>
        <c:axId val="-2065372528"/>
        <c:scaling>
          <c:orientation val="minMax"/>
          <c:max val="2.25"/>
        </c:scaling>
        <c:delete val="0"/>
        <c:axPos val="l"/>
        <c:majorGridlines/>
        <c:title>
          <c:tx>
            <c:rich>
              <a:bodyPr rot="-5400000" vert="horz"/>
              <a:lstStyle/>
              <a:p>
                <a:pPr>
                  <a:defRPr sz="1800"/>
                </a:pPr>
                <a:r>
                  <a:rPr lang="en-US" sz="1800" dirty="0"/>
                  <a:t>Throughput</a:t>
                </a:r>
              </a:p>
              <a:p>
                <a:pPr>
                  <a:defRPr sz="1800"/>
                </a:pPr>
                <a:r>
                  <a:rPr lang="en-US" sz="1800" dirty="0"/>
                  <a:t>Relative</a:t>
                </a:r>
                <a:r>
                  <a:rPr lang="en-US" sz="1800" baseline="0" dirty="0"/>
                  <a:t> to Linux Interleave</a:t>
                </a:r>
                <a:endParaRPr lang="en-US" sz="1800" dirty="0"/>
              </a:p>
            </c:rich>
          </c:tx>
          <c:layout>
            <c:manualLayout>
              <c:xMode val="edge"/>
              <c:yMode val="edge"/>
              <c:x val="0.00166269125724812"/>
              <c:y val="0.230071657175481"/>
            </c:manualLayout>
          </c:layout>
          <c:overlay val="0"/>
        </c:title>
        <c:numFmt formatCode="General" sourceLinked="1"/>
        <c:majorTickMark val="out"/>
        <c:minorTickMark val="none"/>
        <c:tickLblPos val="nextTo"/>
        <c:spPr>
          <a:ln>
            <a:solidFill>
              <a:srgbClr val="B3B3B3">
                <a:lumMod val="75000"/>
              </a:srgbClr>
            </a:solidFill>
          </a:ln>
        </c:spPr>
        <c:txPr>
          <a:bodyPr/>
          <a:lstStyle/>
          <a:p>
            <a:pPr>
              <a:defRPr sz="1600"/>
            </a:pPr>
            <a:endParaRPr lang="en-US"/>
          </a:p>
        </c:txPr>
        <c:crossAx val="-2065378000"/>
        <c:crosses val="autoZero"/>
        <c:crossBetween val="between"/>
        <c:majorUnit val="0.25"/>
      </c:valAx>
    </c:plotArea>
    <c:legend>
      <c:legendPos val="t"/>
      <c:layout>
        <c:manualLayout>
          <c:xMode val="edge"/>
          <c:yMode val="edge"/>
          <c:x val="0.00423726863687494"/>
          <c:y val="0.000689921588611446"/>
          <c:w val="0.993356840010383"/>
          <c:h val="0.21211613348217"/>
        </c:manualLayout>
      </c:layout>
      <c:overlay val="0"/>
      <c:txPr>
        <a:bodyPr/>
        <a:lstStyle/>
        <a:p>
          <a:pPr>
            <a:defRPr sz="1400"/>
          </a:pPr>
          <a:endParaRPr lang="en-US"/>
        </a:p>
      </c:txPr>
    </c:legend>
    <c:plotVisOnly val="1"/>
    <c:dispBlanksAs val="gap"/>
    <c:showDLblsOverMax val="0"/>
  </c:chart>
  <c:spPr>
    <a:solidFill>
      <a:srgbClr val="FFFFFF"/>
    </a:solidFill>
    <a:ln>
      <a:noFill/>
    </a:ln>
  </c:spPr>
  <c:externalData r:id="rId2">
    <c:autoUpdate val="0"/>
  </c:externalData>
  <c:userShapes r:id="rId3"/>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07105732090849"/>
          <c:y val="0.0968312704338926"/>
          <c:w val="0.876347633660925"/>
          <c:h val="0.588472625662828"/>
        </c:manualLayout>
      </c:layout>
      <c:barChart>
        <c:barDir val="col"/>
        <c:grouping val="clustered"/>
        <c:varyColors val="0"/>
        <c:ser>
          <c:idx val="2"/>
          <c:order val="0"/>
          <c:tx>
            <c:strRef>
              <c:f>'GDDR+memcpy'!$O$23</c:f>
              <c:strCache>
                <c:ptCount val="1"/>
                <c:pt idx="0">
                  <c:v>Legacy CUDA</c:v>
                </c:pt>
              </c:strCache>
            </c:strRef>
          </c:tx>
          <c:spPr>
            <a:pattFill prst="wdUpDiag">
              <a:fgClr>
                <a:srgbClr val="1F497D">
                  <a:lumMod val="40000"/>
                  <a:lumOff val="60000"/>
                </a:srgbClr>
              </a:fgClr>
              <a:bgClr>
                <a:prstClr val="white"/>
              </a:bgClr>
            </a:pattFill>
            <a:ln>
              <a:solidFill>
                <a:sysClr val="windowText" lastClr="000000"/>
              </a:solidFill>
            </a:ln>
          </c:spPr>
          <c:invertIfNegative val="0"/>
          <c:cat>
            <c:strRef>
              <c:f>'GDDR+memcpy'!$P$20:$AA$20</c:f>
              <c:strCache>
                <c:ptCount val="12"/>
                <c:pt idx="0">
                  <c:v>backprop</c:v>
                </c:pt>
                <c:pt idx="1">
                  <c:v>bfs</c:v>
                </c:pt>
                <c:pt idx="2">
                  <c:v>cns</c:v>
                </c:pt>
                <c:pt idx="3">
                  <c:v>comd</c:v>
                </c:pt>
                <c:pt idx="4">
                  <c:v>kmeans</c:v>
                </c:pt>
                <c:pt idx="5">
                  <c:v>minife</c:v>
                </c:pt>
                <c:pt idx="6">
                  <c:v>mummer</c:v>
                </c:pt>
                <c:pt idx="7">
                  <c:v>needle</c:v>
                </c:pt>
                <c:pt idx="8">
                  <c:v>pathfinder</c:v>
                </c:pt>
                <c:pt idx="9">
                  <c:v>srad_v1</c:v>
                </c:pt>
                <c:pt idx="10">
                  <c:v>xsbench</c:v>
                </c:pt>
                <c:pt idx="11">
                  <c:v>geo-mean</c:v>
                </c:pt>
              </c:strCache>
            </c:strRef>
          </c:cat>
          <c:val>
            <c:numRef>
              <c:f>'GDDR+memcpy'!$P$23:$AA$23</c:f>
              <c:numCache>
                <c:formatCode>General</c:formatCode>
                <c:ptCount val="12"/>
                <c:pt idx="0">
                  <c:v>1.24562060861677</c:v>
                </c:pt>
                <c:pt idx="1">
                  <c:v>3.080479087629106</c:v>
                </c:pt>
                <c:pt idx="2">
                  <c:v>1.713861158279006</c:v>
                </c:pt>
                <c:pt idx="3">
                  <c:v>1.495352705214754</c:v>
                </c:pt>
                <c:pt idx="4">
                  <c:v>2.524988297402023</c:v>
                </c:pt>
                <c:pt idx="5">
                  <c:v>1.761900500857437</c:v>
                </c:pt>
                <c:pt idx="6">
                  <c:v>2.70277342034856</c:v>
                </c:pt>
                <c:pt idx="7">
                  <c:v>1.336232969669168</c:v>
                </c:pt>
                <c:pt idx="8">
                  <c:v>0.914156418847545</c:v>
                </c:pt>
                <c:pt idx="9">
                  <c:v>1.976463213575327</c:v>
                </c:pt>
                <c:pt idx="10">
                  <c:v>3.196559938148054</c:v>
                </c:pt>
                <c:pt idx="11">
                  <c:v>1.858289848555438</c:v>
                </c:pt>
              </c:numCache>
            </c:numRef>
          </c:val>
        </c:ser>
        <c:ser>
          <c:idx val="6"/>
          <c:order val="1"/>
          <c:tx>
            <c:strRef>
              <c:f>'GDDR+memcpy'!$O$27</c:f>
              <c:strCache>
                <c:ptCount val="1"/>
                <c:pt idx="0">
                  <c:v>First-Touch + Range Exp + BW Balancing</c:v>
                </c:pt>
              </c:strCache>
            </c:strRef>
          </c:tx>
          <c:spPr>
            <a:solidFill>
              <a:srgbClr val="1F497D">
                <a:lumMod val="60000"/>
                <a:lumOff val="40000"/>
              </a:srgbClr>
            </a:solidFill>
            <a:ln>
              <a:solidFill>
                <a:sysClr val="windowText" lastClr="000000"/>
              </a:solidFill>
            </a:ln>
          </c:spPr>
          <c:invertIfNegative val="0"/>
          <c:cat>
            <c:strRef>
              <c:f>'GDDR+memcpy'!$P$20:$AA$20</c:f>
              <c:strCache>
                <c:ptCount val="12"/>
                <c:pt idx="0">
                  <c:v>backprop</c:v>
                </c:pt>
                <c:pt idx="1">
                  <c:v>bfs</c:v>
                </c:pt>
                <c:pt idx="2">
                  <c:v>cns</c:v>
                </c:pt>
                <c:pt idx="3">
                  <c:v>comd</c:v>
                </c:pt>
                <c:pt idx="4">
                  <c:v>kmeans</c:v>
                </c:pt>
                <c:pt idx="5">
                  <c:v>minife</c:v>
                </c:pt>
                <c:pt idx="6">
                  <c:v>mummer</c:v>
                </c:pt>
                <c:pt idx="7">
                  <c:v>needle</c:v>
                </c:pt>
                <c:pt idx="8">
                  <c:v>pathfinder</c:v>
                </c:pt>
                <c:pt idx="9">
                  <c:v>srad_v1</c:v>
                </c:pt>
                <c:pt idx="10">
                  <c:v>xsbench</c:v>
                </c:pt>
                <c:pt idx="11">
                  <c:v>geo-mean</c:v>
                </c:pt>
              </c:strCache>
            </c:strRef>
          </c:cat>
          <c:val>
            <c:numRef>
              <c:f>'GDDR+memcpy'!$P$27:$AA$27</c:f>
              <c:numCache>
                <c:formatCode>General</c:formatCode>
                <c:ptCount val="12"/>
                <c:pt idx="0">
                  <c:v>1.338394715627428</c:v>
                </c:pt>
                <c:pt idx="1">
                  <c:v>4.14</c:v>
                </c:pt>
                <c:pt idx="2">
                  <c:v>2.58800113504337</c:v>
                </c:pt>
                <c:pt idx="3">
                  <c:v>1.470948420915993</c:v>
                </c:pt>
                <c:pt idx="4">
                  <c:v>2.67</c:v>
                </c:pt>
                <c:pt idx="5">
                  <c:v>0.975760615817391</c:v>
                </c:pt>
                <c:pt idx="6">
                  <c:v>2.053486045742346</c:v>
                </c:pt>
                <c:pt idx="7">
                  <c:v>1.7</c:v>
                </c:pt>
                <c:pt idx="8">
                  <c:v>1.072894754466323</c:v>
                </c:pt>
                <c:pt idx="9">
                  <c:v>2.157397990325436</c:v>
                </c:pt>
                <c:pt idx="10">
                  <c:v>3.5</c:v>
                </c:pt>
                <c:pt idx="11">
                  <c:v>1.950455749958346</c:v>
                </c:pt>
              </c:numCache>
            </c:numRef>
          </c:val>
        </c:ser>
        <c:ser>
          <c:idx val="3"/>
          <c:order val="2"/>
          <c:tx>
            <c:strRef>
              <c:f>'GDDR+memcpy'!$O$24</c:f>
              <c:strCache>
                <c:ptCount val="1"/>
                <c:pt idx="0">
                  <c:v>ORACLE</c:v>
                </c:pt>
              </c:strCache>
            </c:strRef>
          </c:tx>
          <c:spPr>
            <a:pattFill prst="pct90">
              <a:fgClr>
                <a:srgbClr val="8064A2">
                  <a:lumMod val="50000"/>
                </a:srgbClr>
              </a:fgClr>
              <a:bgClr>
                <a:prstClr val="white"/>
              </a:bgClr>
            </a:pattFill>
          </c:spPr>
          <c:invertIfNegative val="0"/>
          <c:cat>
            <c:strRef>
              <c:f>'GDDR+memcpy'!$P$20:$AA$20</c:f>
              <c:strCache>
                <c:ptCount val="12"/>
                <c:pt idx="0">
                  <c:v>backprop</c:v>
                </c:pt>
                <c:pt idx="1">
                  <c:v>bfs</c:v>
                </c:pt>
                <c:pt idx="2">
                  <c:v>cns</c:v>
                </c:pt>
                <c:pt idx="3">
                  <c:v>comd</c:v>
                </c:pt>
                <c:pt idx="4">
                  <c:v>kmeans</c:v>
                </c:pt>
                <c:pt idx="5">
                  <c:v>minife</c:v>
                </c:pt>
                <c:pt idx="6">
                  <c:v>mummer</c:v>
                </c:pt>
                <c:pt idx="7">
                  <c:v>needle</c:v>
                </c:pt>
                <c:pt idx="8">
                  <c:v>pathfinder</c:v>
                </c:pt>
                <c:pt idx="9">
                  <c:v>srad_v1</c:v>
                </c:pt>
                <c:pt idx="10">
                  <c:v>xsbench</c:v>
                </c:pt>
                <c:pt idx="11">
                  <c:v>geo-mean</c:v>
                </c:pt>
              </c:strCache>
            </c:strRef>
          </c:cat>
          <c:val>
            <c:numRef>
              <c:f>'GDDR+memcpy'!$P$24:$AA$24</c:f>
              <c:numCache>
                <c:formatCode>General</c:formatCode>
                <c:ptCount val="12"/>
                <c:pt idx="0">
                  <c:v>2.417524645389471</c:v>
                </c:pt>
                <c:pt idx="1">
                  <c:v>4.57697623838852</c:v>
                </c:pt>
                <c:pt idx="2">
                  <c:v>3.23</c:v>
                </c:pt>
                <c:pt idx="3">
                  <c:v>1.512394824381176</c:v>
                </c:pt>
                <c:pt idx="4">
                  <c:v>2.96688944945778</c:v>
                </c:pt>
                <c:pt idx="5">
                  <c:v>2.985635589500483</c:v>
                </c:pt>
                <c:pt idx="6">
                  <c:v>3.371848406804508</c:v>
                </c:pt>
                <c:pt idx="7">
                  <c:v>1.756684761600645</c:v>
                </c:pt>
                <c:pt idx="8">
                  <c:v>1.649958088056476</c:v>
                </c:pt>
                <c:pt idx="9">
                  <c:v>2.532641547350414</c:v>
                </c:pt>
                <c:pt idx="10">
                  <c:v>5.612617598229105</c:v>
                </c:pt>
                <c:pt idx="11">
                  <c:v>2.74440453096638</c:v>
                </c:pt>
              </c:numCache>
            </c:numRef>
          </c:val>
        </c:ser>
        <c:dLbls>
          <c:showLegendKey val="0"/>
          <c:showVal val="0"/>
          <c:showCatName val="0"/>
          <c:showSerName val="0"/>
          <c:showPercent val="0"/>
          <c:showBubbleSize val="0"/>
        </c:dLbls>
        <c:gapWidth val="150"/>
        <c:axId val="-2129335520"/>
        <c:axId val="-2129333680"/>
      </c:barChart>
      <c:catAx>
        <c:axId val="-2129335520"/>
        <c:scaling>
          <c:orientation val="minMax"/>
        </c:scaling>
        <c:delete val="0"/>
        <c:axPos val="b"/>
        <c:numFmt formatCode="General" sourceLinked="0"/>
        <c:majorTickMark val="out"/>
        <c:minorTickMark val="none"/>
        <c:tickLblPos val="nextTo"/>
        <c:txPr>
          <a:bodyPr/>
          <a:lstStyle/>
          <a:p>
            <a:pPr>
              <a:defRPr sz="1800" b="1"/>
            </a:pPr>
            <a:endParaRPr lang="en-US"/>
          </a:p>
        </c:txPr>
        <c:crossAx val="-2129333680"/>
        <c:crosses val="autoZero"/>
        <c:auto val="1"/>
        <c:lblAlgn val="ctr"/>
        <c:lblOffset val="100"/>
        <c:noMultiLvlLbl val="0"/>
      </c:catAx>
      <c:valAx>
        <c:axId val="-2129333680"/>
        <c:scaling>
          <c:orientation val="minMax"/>
        </c:scaling>
        <c:delete val="0"/>
        <c:axPos val="l"/>
        <c:majorGridlines/>
        <c:title>
          <c:tx>
            <c:rich>
              <a:bodyPr rot="-5400000" vert="horz"/>
              <a:lstStyle/>
              <a:p>
                <a:pPr>
                  <a:defRPr sz="1800"/>
                </a:pPr>
                <a:r>
                  <a:rPr lang="en-US" sz="1800" dirty="0"/>
                  <a:t>Throughput Relative</a:t>
                </a:r>
              </a:p>
              <a:p>
                <a:pPr>
                  <a:defRPr sz="1800"/>
                </a:pPr>
                <a:r>
                  <a:rPr lang="en-US" sz="1800" dirty="0" smtClean="0"/>
                  <a:t>to</a:t>
                </a:r>
                <a:r>
                  <a:rPr lang="en-US" sz="1800" baseline="0" dirty="0" smtClean="0"/>
                  <a:t> No Migration</a:t>
                </a:r>
                <a:endParaRPr lang="en-US" sz="1800" dirty="0"/>
              </a:p>
            </c:rich>
          </c:tx>
          <c:layout>
            <c:manualLayout>
              <c:xMode val="edge"/>
              <c:yMode val="edge"/>
              <c:x val="0.00187264603832886"/>
              <c:y val="0.104947229278116"/>
            </c:manualLayout>
          </c:layout>
          <c:overlay val="0"/>
        </c:title>
        <c:numFmt formatCode="General" sourceLinked="1"/>
        <c:majorTickMark val="out"/>
        <c:minorTickMark val="none"/>
        <c:tickLblPos val="nextTo"/>
        <c:txPr>
          <a:bodyPr/>
          <a:lstStyle/>
          <a:p>
            <a:pPr>
              <a:defRPr sz="1600"/>
            </a:pPr>
            <a:endParaRPr lang="en-US"/>
          </a:p>
        </c:txPr>
        <c:crossAx val="-2129335520"/>
        <c:crosses val="autoZero"/>
        <c:crossBetween val="between"/>
      </c:valAx>
    </c:plotArea>
    <c:legend>
      <c:legendPos val="t"/>
      <c:layout>
        <c:manualLayout>
          <c:xMode val="edge"/>
          <c:yMode val="edge"/>
          <c:x val="0.0"/>
          <c:y val="0.00152876940140694"/>
          <c:w val="0.996041636182508"/>
          <c:h val="0.0794762807426849"/>
        </c:manualLayout>
      </c:layout>
      <c:overlay val="1"/>
      <c:txPr>
        <a:bodyPr/>
        <a:lstStyle/>
        <a:p>
          <a:pPr>
            <a:defRPr sz="1600"/>
          </a:pPr>
          <a:endParaRPr lang="en-US"/>
        </a:p>
      </c:txPr>
    </c:legend>
    <c:plotVisOnly val="1"/>
    <c:dispBlanksAs val="gap"/>
    <c:showDLblsOverMax val="0"/>
  </c:chart>
  <c:spPr>
    <a:solidFill>
      <a:srgbClr val="FFFFFF"/>
    </a:solidFill>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aseline="0"/>
              <a:t>% of Pages Idle for half a minute</a:t>
            </a:r>
            <a:endParaRPr lang="en-US" sz="2400"/>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1"/>
          <c:order val="0"/>
          <c:tx>
            <c:strRef>
              <c:f>Sheet5!$F$16</c:f>
              <c:strCache>
                <c:ptCount val="1"/>
                <c:pt idx="0">
                  <c:v>4KB Pages</c:v>
                </c:pt>
              </c:strCache>
            </c:strRef>
          </c:tx>
          <c:spPr>
            <a:solidFill>
              <a:schemeClr val="accent2"/>
            </a:solidFill>
            <a:ln>
              <a:noFill/>
            </a:ln>
            <a:effectLst/>
          </c:spPr>
          <c:invertIfNegative val="0"/>
          <c:cat>
            <c:strRef>
              <c:f>Sheet5!$D$17:$D$18</c:f>
              <c:strCache>
                <c:ptCount val="2"/>
                <c:pt idx="0">
                  <c:v>redis</c:v>
                </c:pt>
                <c:pt idx="1">
                  <c:v>cassandra</c:v>
                </c:pt>
              </c:strCache>
            </c:strRef>
          </c:cat>
          <c:val>
            <c:numRef>
              <c:f>Sheet5!$F$17:$F$18</c:f>
              <c:numCache>
                <c:formatCode>General</c:formatCode>
                <c:ptCount val="2"/>
                <c:pt idx="0">
                  <c:v>65.21739130434782</c:v>
                </c:pt>
                <c:pt idx="1">
                  <c:v>46.66666666666661</c:v>
                </c:pt>
              </c:numCache>
            </c:numRef>
          </c:val>
        </c:ser>
        <c:dLbls>
          <c:showLegendKey val="0"/>
          <c:showVal val="0"/>
          <c:showCatName val="0"/>
          <c:showSerName val="0"/>
          <c:showPercent val="0"/>
          <c:showBubbleSize val="0"/>
        </c:dLbls>
        <c:gapWidth val="182"/>
        <c:axId val="-2037408496"/>
        <c:axId val="-2127065664"/>
      </c:barChart>
      <c:catAx>
        <c:axId val="-20374084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27065664"/>
        <c:crosses val="autoZero"/>
        <c:auto val="1"/>
        <c:lblAlgn val="ctr"/>
        <c:lblOffset val="100"/>
        <c:noMultiLvlLbl val="0"/>
      </c:catAx>
      <c:valAx>
        <c:axId val="-2127065664"/>
        <c:scaling>
          <c:orientation val="minMax"/>
          <c:max val="10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03740849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baseline="0"/>
              <a:t>% of Pages Idle for half a minute</a:t>
            </a:r>
            <a:endParaRPr lang="en-US" sz="2400"/>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Sheet5!$E$16</c:f>
              <c:strCache>
                <c:ptCount val="1"/>
                <c:pt idx="0">
                  <c:v>2MB Pages</c:v>
                </c:pt>
              </c:strCache>
            </c:strRef>
          </c:tx>
          <c:spPr>
            <a:solidFill>
              <a:schemeClr val="accent1"/>
            </a:solidFill>
            <a:ln>
              <a:noFill/>
            </a:ln>
            <a:effectLst/>
          </c:spPr>
          <c:invertIfNegative val="0"/>
          <c:cat>
            <c:strRef>
              <c:f>Sheet5!$D$17:$D$18</c:f>
              <c:strCache>
                <c:ptCount val="2"/>
                <c:pt idx="0">
                  <c:v>redis</c:v>
                </c:pt>
                <c:pt idx="1">
                  <c:v>cassandra</c:v>
                </c:pt>
              </c:strCache>
            </c:strRef>
          </c:cat>
          <c:val>
            <c:numRef>
              <c:f>Sheet5!$E$17:$E$18</c:f>
              <c:numCache>
                <c:formatCode>General</c:formatCode>
                <c:ptCount val="2"/>
                <c:pt idx="0">
                  <c:v>9.8</c:v>
                </c:pt>
                <c:pt idx="1">
                  <c:v>23.07692307692308</c:v>
                </c:pt>
              </c:numCache>
            </c:numRef>
          </c:val>
        </c:ser>
        <c:ser>
          <c:idx val="1"/>
          <c:order val="1"/>
          <c:tx>
            <c:strRef>
              <c:f>Sheet5!$F$16</c:f>
              <c:strCache>
                <c:ptCount val="1"/>
                <c:pt idx="0">
                  <c:v>4KB Pages</c:v>
                </c:pt>
              </c:strCache>
            </c:strRef>
          </c:tx>
          <c:spPr>
            <a:solidFill>
              <a:schemeClr val="accent2"/>
            </a:solidFill>
            <a:ln>
              <a:noFill/>
            </a:ln>
            <a:effectLst/>
          </c:spPr>
          <c:invertIfNegative val="0"/>
          <c:cat>
            <c:strRef>
              <c:f>Sheet5!$D$17:$D$18</c:f>
              <c:strCache>
                <c:ptCount val="2"/>
                <c:pt idx="0">
                  <c:v>redis</c:v>
                </c:pt>
                <c:pt idx="1">
                  <c:v>cassandra</c:v>
                </c:pt>
              </c:strCache>
            </c:strRef>
          </c:cat>
          <c:val>
            <c:numRef>
              <c:f>Sheet5!$F$17:$F$18</c:f>
              <c:numCache>
                <c:formatCode>General</c:formatCode>
                <c:ptCount val="2"/>
                <c:pt idx="0">
                  <c:v>65.21739130434782</c:v>
                </c:pt>
                <c:pt idx="1">
                  <c:v>46.66666666666658</c:v>
                </c:pt>
              </c:numCache>
            </c:numRef>
          </c:val>
        </c:ser>
        <c:dLbls>
          <c:showLegendKey val="0"/>
          <c:showVal val="0"/>
          <c:showCatName val="0"/>
          <c:showSerName val="0"/>
          <c:showPercent val="0"/>
          <c:showBubbleSize val="0"/>
        </c:dLbls>
        <c:gapWidth val="182"/>
        <c:axId val="2130210688"/>
        <c:axId val="-2130414272"/>
      </c:barChart>
      <c:catAx>
        <c:axId val="2130210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30414272"/>
        <c:crosses val="autoZero"/>
        <c:auto val="1"/>
        <c:lblAlgn val="ctr"/>
        <c:lblOffset val="100"/>
        <c:noMultiLvlLbl val="0"/>
      </c:catAx>
      <c:valAx>
        <c:axId val="-2130414272"/>
        <c:scaling>
          <c:orientation val="minMax"/>
          <c:max val="10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130210688"/>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0.06488</cdr:x>
      <cdr:y>0</cdr:y>
    </cdr:from>
    <cdr:to>
      <cdr:x>0.969</cdr:x>
      <cdr:y>0.109</cdr:y>
    </cdr:to>
    <cdr:sp macro="" textlink="">
      <cdr:nvSpPr>
        <cdr:cNvPr id="5" name="TextBox 4"/>
        <cdr:cNvSpPr txBox="1"/>
      </cdr:nvSpPr>
      <cdr:spPr>
        <a:xfrm xmlns:a="http://schemas.openxmlformats.org/drawingml/2006/main">
          <a:off x="514746" y="0"/>
          <a:ext cx="7173117" cy="418328"/>
        </a:xfrm>
        <a:prstGeom xmlns:a="http://schemas.openxmlformats.org/drawingml/2006/main" prst="rect">
          <a:avLst/>
        </a:prstGeom>
        <a:noFill xmlns:a="http://schemas.openxmlformats.org/drawingml/2006/main"/>
      </cdr:spPr>
      <cdr:txBody>
        <a:bodyPr xmlns:a="http://schemas.openxmlformats.org/drawingml/2006/main" vertOverflow="clip" wrap="square" rtlCol="0" anchor="ctr">
          <a:spAutoFit/>
        </a:bodyPr>
        <a:lstStyle xmlns:a="http://schemas.openxmlformats.org/drawingml/2006/main"/>
        <a:p xmlns:a="http://schemas.openxmlformats.org/drawingml/2006/main">
          <a:pPr algn="ctr">
            <a:lnSpc>
              <a:spcPct val="90000"/>
            </a:lnSpc>
          </a:pPr>
          <a:r>
            <a:rPr lang="en-US" sz="2400" b="1" dirty="0" err="1" smtClean="0">
              <a:latin typeface="Trebuchet MS" panose="020B0603020202020204" pitchFamily="34" charset="0"/>
            </a:rPr>
            <a:t>Rodinia</a:t>
          </a:r>
          <a:r>
            <a:rPr lang="en-US" sz="2400" b="1" dirty="0" smtClean="0">
              <a:latin typeface="Trebuchet MS" panose="020B0603020202020204" pitchFamily="34" charset="0"/>
            </a:rPr>
            <a:t>, Parboil and DoE mini apps</a:t>
          </a:r>
        </a:p>
      </cdr:txBody>
    </cdr:sp>
  </cdr:relSizeAnchor>
</c:userShapes>
</file>

<file path=ppt/drawings/drawing2.xml><?xml version="1.0" encoding="utf-8"?>
<c:userShapes xmlns:c="http://schemas.openxmlformats.org/drawingml/2006/chart">
  <cdr:relSizeAnchor xmlns:cdr="http://schemas.openxmlformats.org/drawingml/2006/chartDrawing">
    <cdr:from>
      <cdr:x>0.0699</cdr:x>
      <cdr:y>0.68889</cdr:y>
    </cdr:from>
    <cdr:to>
      <cdr:x>0.12938</cdr:x>
      <cdr:y>0.7873</cdr:y>
    </cdr:to>
    <cdr:sp macro="" textlink="">
      <cdr:nvSpPr>
        <cdr:cNvPr id="3" name="Oval 2"/>
        <cdr:cNvSpPr/>
      </cdr:nvSpPr>
      <cdr:spPr>
        <a:xfrm xmlns:a="http://schemas.openxmlformats.org/drawingml/2006/main">
          <a:off x="543513" y="2375819"/>
          <a:ext cx="462513" cy="339403"/>
        </a:xfrm>
        <a:prstGeom xmlns:a="http://schemas.openxmlformats.org/drawingml/2006/main" prst="ellipse">
          <a:avLst/>
        </a:prstGeom>
        <a:noFill xmlns:a="http://schemas.openxmlformats.org/drawingml/2006/main"/>
        <a:ln xmlns:a="http://schemas.openxmlformats.org/drawingml/2006/main">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dirty="0"/>
        </a:p>
      </cdr:txBody>
    </cdr:sp>
  </cdr:relSizeAnchor>
  <cdr:relSizeAnchor xmlns:cdr="http://schemas.openxmlformats.org/drawingml/2006/chartDrawing">
    <cdr:from>
      <cdr:x>0.16765</cdr:x>
      <cdr:y>0.0127</cdr:y>
    </cdr:from>
    <cdr:to>
      <cdr:x>0.9509</cdr:x>
      <cdr:y>0.1465</cdr:y>
    </cdr:to>
    <cdr:sp macro="" textlink="">
      <cdr:nvSpPr>
        <cdr:cNvPr id="4" name="TextBox 3"/>
        <cdr:cNvSpPr txBox="1"/>
      </cdr:nvSpPr>
      <cdr:spPr>
        <a:xfrm xmlns:a="http://schemas.openxmlformats.org/drawingml/2006/main">
          <a:off x="1303640" y="43794"/>
          <a:ext cx="6090521" cy="461434"/>
        </a:xfrm>
        <a:prstGeom xmlns:a="http://schemas.openxmlformats.org/drawingml/2006/main" prst="rect">
          <a:avLst/>
        </a:prstGeom>
        <a:noFill xmlns:a="http://schemas.openxmlformats.org/drawingml/2006/main"/>
      </cdr:spPr>
      <cdr:txBody>
        <a:bodyPr xmlns:a="http://schemas.openxmlformats.org/drawingml/2006/main" wrap="square" rtlCol="0" anchor="ctr">
          <a:spAutoFit/>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lnSpc>
              <a:spcPct val="90000"/>
            </a:lnSpc>
          </a:pPr>
          <a:r>
            <a:rPr lang="en-US" sz="2400" b="1" dirty="0" err="1" smtClean="0">
              <a:latin typeface="Trebuchet MS" panose="020B0603020202020204" pitchFamily="34" charset="0"/>
            </a:rPr>
            <a:t>Rodinia</a:t>
          </a:r>
          <a:r>
            <a:rPr lang="en-US" sz="2400" b="1" dirty="0" smtClean="0">
              <a:latin typeface="Trebuchet MS" panose="020B0603020202020204" pitchFamily="34" charset="0"/>
            </a:rPr>
            <a:t>, Parboil and DoE mini apps</a:t>
          </a:r>
        </a:p>
      </cdr:txBody>
    </cdr:sp>
  </cdr:relSizeAnchor>
</c:userShapes>
</file>

<file path=ppt/drawings/drawing3.xml><?xml version="1.0" encoding="utf-8"?>
<c:userShapes xmlns:c="http://schemas.openxmlformats.org/drawingml/2006/chart">
  <cdr:relSizeAnchor xmlns:cdr="http://schemas.openxmlformats.org/drawingml/2006/chartDrawing">
    <cdr:from>
      <cdr:x>0.23109</cdr:x>
      <cdr:y>0.40532</cdr:y>
    </cdr:from>
    <cdr:to>
      <cdr:x>0.28027</cdr:x>
      <cdr:y>0.572</cdr:y>
    </cdr:to>
    <cdr:sp macro="" textlink="">
      <cdr:nvSpPr>
        <cdr:cNvPr id="8" name="Oval 7"/>
        <cdr:cNvSpPr/>
      </cdr:nvSpPr>
      <cdr:spPr>
        <a:xfrm xmlns:a="http://schemas.openxmlformats.org/drawingml/2006/main">
          <a:off x="1308393" y="1717083"/>
          <a:ext cx="278482" cy="7061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a:outerShdw blurRad="50800" dist="38100" dir="2700000" algn="tl" rotWithShape="0">
            <a:prstClr val="black">
              <a:alpha val="40000"/>
            </a:prstClr>
          </a:outerShdw>
        </a:effectLst>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0.42946</cdr:x>
      <cdr:y>0.24812</cdr:y>
    </cdr:from>
    <cdr:to>
      <cdr:x>0.48976</cdr:x>
      <cdr:y>0.58647</cdr:y>
    </cdr:to>
    <cdr:sp macro="" textlink="">
      <cdr:nvSpPr>
        <cdr:cNvPr id="10" name="Oval 9"/>
        <cdr:cNvSpPr/>
      </cdr:nvSpPr>
      <cdr:spPr>
        <a:xfrm xmlns:a="http://schemas.openxmlformats.org/drawingml/2006/main">
          <a:off x="2473136" y="1083898"/>
          <a:ext cx="347260" cy="1478043"/>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a:outerShdw blurRad="50800" dist="38100" dir="2700000" algn="tl" rotWithShape="0">
            <a:prstClr val="black">
              <a:alpha val="40000"/>
            </a:prstClr>
          </a:outerShdw>
        </a:effectLst>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0.58146</cdr:x>
      <cdr:y>0.44932</cdr:y>
    </cdr:from>
    <cdr:to>
      <cdr:x>0.6243</cdr:x>
      <cdr:y>0.57917</cdr:y>
    </cdr:to>
    <cdr:sp macro="" textlink="">
      <cdr:nvSpPr>
        <cdr:cNvPr id="11" name="Oval 10"/>
        <cdr:cNvSpPr/>
      </cdr:nvSpPr>
      <cdr:spPr>
        <a:xfrm xmlns:a="http://schemas.openxmlformats.org/drawingml/2006/main">
          <a:off x="3720546" y="2180905"/>
          <a:ext cx="274115" cy="6302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a:outerShdw blurRad="50800" dist="38100" dir="2700000" algn="tl" rotWithShape="0">
            <a:prstClr val="black">
              <a:alpha val="40000"/>
            </a:prstClr>
          </a:outerShdw>
        </a:effectLst>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dr:relSizeAnchor xmlns:cdr="http://schemas.openxmlformats.org/drawingml/2006/chartDrawing">
    <cdr:from>
      <cdr:x>0.46045</cdr:x>
      <cdr:y>0.22892</cdr:y>
    </cdr:from>
    <cdr:to>
      <cdr:x>0.70213</cdr:x>
      <cdr:y>0.30598</cdr:y>
    </cdr:to>
    <cdr:sp macro="" textlink="">
      <cdr:nvSpPr>
        <cdr:cNvPr id="12" name="Rectangle 11"/>
        <cdr:cNvSpPr/>
      </cdr:nvSpPr>
      <cdr:spPr>
        <a:xfrm xmlns:a="http://schemas.openxmlformats.org/drawingml/2006/main">
          <a:off x="2651592" y="1000043"/>
          <a:ext cx="1391806" cy="336628"/>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600" dirty="0">
              <a:solidFill>
                <a:srgbClr val="000000"/>
              </a:solidFill>
            </a:rPr>
            <a:t>BW-AWARE</a:t>
          </a:r>
        </a:p>
      </cdr:txBody>
    </cdr:sp>
  </cdr:relSizeAnchor>
  <cdr:relSizeAnchor xmlns:cdr="http://schemas.openxmlformats.org/drawingml/2006/chartDrawing">
    <cdr:from>
      <cdr:x>0.48949</cdr:x>
      <cdr:y>0.56152</cdr:y>
    </cdr:from>
    <cdr:to>
      <cdr:x>0.72045</cdr:x>
      <cdr:y>0.65033</cdr:y>
    </cdr:to>
    <cdr:sp macro="" textlink="">
      <cdr:nvSpPr>
        <cdr:cNvPr id="13" name="Rectangle 12"/>
        <cdr:cNvSpPr/>
      </cdr:nvSpPr>
      <cdr:spPr>
        <a:xfrm xmlns:a="http://schemas.openxmlformats.org/drawingml/2006/main">
          <a:off x="2818843" y="2452974"/>
          <a:ext cx="1330032" cy="387969"/>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600" dirty="0">
              <a:solidFill>
                <a:srgbClr val="000000"/>
              </a:solidFill>
            </a:rPr>
            <a:t>INTERLEAVE</a:t>
          </a:r>
        </a:p>
      </cdr:txBody>
    </cdr:sp>
  </cdr:relSizeAnchor>
  <cdr:relSizeAnchor xmlns:cdr="http://schemas.openxmlformats.org/drawingml/2006/chartDrawing">
    <cdr:from>
      <cdr:x>0.17727</cdr:x>
      <cdr:y>0.56185</cdr:y>
    </cdr:from>
    <cdr:to>
      <cdr:x>0.37302</cdr:x>
      <cdr:y>0.65292</cdr:y>
    </cdr:to>
    <cdr:sp macro="" textlink="">
      <cdr:nvSpPr>
        <cdr:cNvPr id="14" name="Rectangle 13"/>
        <cdr:cNvSpPr/>
      </cdr:nvSpPr>
      <cdr:spPr>
        <a:xfrm xmlns:a="http://schemas.openxmlformats.org/drawingml/2006/main">
          <a:off x="1020853" y="2380240"/>
          <a:ext cx="1127272" cy="385793"/>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600" dirty="0">
              <a:solidFill>
                <a:srgbClr val="000000"/>
              </a:solidFill>
            </a:rPr>
            <a:t>LOCAL</a:t>
          </a:r>
        </a:p>
      </cdr:txBody>
    </cdr:sp>
  </cdr:relSizeAnchor>
  <cdr:relSizeAnchor xmlns:cdr="http://schemas.openxmlformats.org/drawingml/2006/chartDrawing">
    <cdr:from>
      <cdr:x>0.39693</cdr:x>
      <cdr:y>0.75299</cdr:y>
    </cdr:from>
    <cdr:to>
      <cdr:x>0.45065</cdr:x>
      <cdr:y>0.95013</cdr:y>
    </cdr:to>
    <cdr:sp macro="" textlink="">
      <cdr:nvSpPr>
        <cdr:cNvPr id="15" name="Oval 14"/>
        <cdr:cNvSpPr/>
      </cdr:nvSpPr>
      <cdr:spPr>
        <a:xfrm xmlns:a="http://schemas.openxmlformats.org/drawingml/2006/main" rot="2593023">
          <a:off x="2285825" y="3289377"/>
          <a:ext cx="309363" cy="861212"/>
        </a:xfrm>
        <a:prstGeom xmlns:a="http://schemas.openxmlformats.org/drawingml/2006/main" prst="ellipse">
          <a:avLst/>
        </a:prstGeom>
        <a:noFill xmlns:a="http://schemas.openxmlformats.org/drawingml/2006/main"/>
        <a:ln xmlns:a="http://schemas.openxmlformats.org/drawingml/2006/main" w="1905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5C70A4-F8F4-E645-9B4E-26B5F478B888}" type="datetimeFigureOut">
              <a:rPr lang="en-US" smtClean="0"/>
              <a:t>12/6/15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EF374C-ACE4-C243-964A-31CF00929B93}" type="slidenum">
              <a:rPr lang="en-US" smtClean="0"/>
              <a:t>‹#›</a:t>
            </a:fld>
            <a:endParaRPr lang="en-US"/>
          </a:p>
        </p:txBody>
      </p:sp>
    </p:spTree>
    <p:extLst>
      <p:ext uri="{BB962C8B-B14F-4D97-AF65-F5344CB8AC3E}">
        <p14:creationId xmlns:p14="http://schemas.microsoft.com/office/powerpoint/2010/main" val="305732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FEF374C-ACE4-C243-964A-31CF00929B93}" type="slidenum">
              <a:rPr lang="en-US" smtClean="0"/>
              <a:t>2</a:t>
            </a:fld>
            <a:endParaRPr lang="en-US"/>
          </a:p>
        </p:txBody>
      </p:sp>
    </p:spTree>
    <p:extLst>
      <p:ext uri="{BB962C8B-B14F-4D97-AF65-F5344CB8AC3E}">
        <p14:creationId xmlns:p14="http://schemas.microsoft.com/office/powerpoint/2010/main" val="1705327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Latency sensitive app (</a:t>
            </a:r>
            <a:r>
              <a:rPr lang="en-US" dirty="0" err="1" smtClean="0"/>
              <a:t>sgemm</a:t>
            </a:r>
            <a:r>
              <a:rPr lang="en-US" dirty="0" smtClean="0"/>
              <a:t>)</a:t>
            </a:r>
          </a:p>
          <a:p>
            <a:pPr lvl="1"/>
            <a:r>
              <a:rPr lang="en-US" dirty="0" smtClean="0"/>
              <a:t>Performance degraded</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793391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Nevertheless</a:t>
            </a:r>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1811867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need</a:t>
            </a:r>
            <a:r>
              <a:rPr lang="en-US" baseline="0" dirty="0" smtClean="0"/>
              <a:t> cache coherence?</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22</a:t>
            </a:fld>
            <a:endParaRPr lang="en-US"/>
          </a:p>
        </p:txBody>
      </p:sp>
    </p:spTree>
    <p:extLst>
      <p:ext uri="{BB962C8B-B14F-4D97-AF65-F5344CB8AC3E}">
        <p14:creationId xmlns:p14="http://schemas.microsoft.com/office/powerpoint/2010/main" val="582812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Remote Directory Implementation</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24</a:t>
            </a:fld>
            <a:endParaRPr lang="en-US"/>
          </a:p>
        </p:txBody>
      </p:sp>
    </p:spTree>
    <p:extLst>
      <p:ext uri="{BB962C8B-B14F-4D97-AF65-F5344CB8AC3E}">
        <p14:creationId xmlns:p14="http://schemas.microsoft.com/office/powerpoint/2010/main" val="1875740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Remote Directory Implementation</a:t>
            </a:r>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25</a:t>
            </a:fld>
            <a:endParaRPr lang="en-US"/>
          </a:p>
        </p:txBody>
      </p:sp>
    </p:spTree>
    <p:extLst>
      <p:ext uri="{BB962C8B-B14F-4D97-AF65-F5344CB8AC3E}">
        <p14:creationId xmlns:p14="http://schemas.microsoft.com/office/powerpoint/2010/main" val="1436649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THP – Availabl</a:t>
            </a:r>
            <a:r>
              <a:rPr lang="en-US" baseline="0" dirty="0" smtClean="0"/>
              <a:t>e</a:t>
            </a:r>
            <a:r>
              <a:rPr lang="en-US" dirty="0" smtClean="0"/>
              <a:t> today in Linux kernel</a:t>
            </a:r>
            <a:endParaRPr lang="en-US" dirty="0"/>
          </a:p>
        </p:txBody>
      </p:sp>
      <p:sp>
        <p:nvSpPr>
          <p:cNvPr id="4" name="Slide Number Placeholder 3"/>
          <p:cNvSpPr>
            <a:spLocks noGrp="1"/>
          </p:cNvSpPr>
          <p:nvPr>
            <p:ph type="sldNum" sz="quarter" idx="10"/>
          </p:nvPr>
        </p:nvSpPr>
        <p:spPr/>
        <p:txBody>
          <a:bodyPr/>
          <a:lstStyle/>
          <a:p>
            <a:fld id="{AD97D44D-EFC6-7F45-97CA-EBBD8DBD1EB0}" type="slidenum">
              <a:rPr lang="en-US" smtClean="0"/>
              <a:t>41</a:t>
            </a:fld>
            <a:endParaRPr lang="en-US"/>
          </a:p>
        </p:txBody>
      </p:sp>
    </p:spTree>
    <p:extLst>
      <p:ext uri="{BB962C8B-B14F-4D97-AF65-F5344CB8AC3E}">
        <p14:creationId xmlns:p14="http://schemas.microsoft.com/office/powerpoint/2010/main" val="1741168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97D44D-EFC6-7F45-97CA-EBBD8DBD1EB0}" type="slidenum">
              <a:rPr lang="en-US" smtClean="0"/>
              <a:t>46</a:t>
            </a:fld>
            <a:endParaRPr lang="en-US"/>
          </a:p>
        </p:txBody>
      </p:sp>
    </p:spTree>
    <p:extLst>
      <p:ext uri="{BB962C8B-B14F-4D97-AF65-F5344CB8AC3E}">
        <p14:creationId xmlns:p14="http://schemas.microsoft.com/office/powerpoint/2010/main" val="492879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97D44D-EFC6-7F45-97CA-EBBD8DBD1EB0}" type="slidenum">
              <a:rPr lang="en-US" smtClean="0"/>
              <a:t>47</a:t>
            </a:fld>
            <a:endParaRPr lang="en-US"/>
          </a:p>
        </p:txBody>
      </p:sp>
    </p:spTree>
    <p:extLst>
      <p:ext uri="{BB962C8B-B14F-4D97-AF65-F5344CB8AC3E}">
        <p14:creationId xmlns:p14="http://schemas.microsoft.com/office/powerpoint/2010/main" val="725417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97D44D-EFC6-7F45-97CA-EBBD8DBD1EB0}" type="slidenum">
              <a:rPr lang="en-US" smtClean="0"/>
              <a:t>50</a:t>
            </a:fld>
            <a:endParaRPr lang="en-US"/>
          </a:p>
        </p:txBody>
      </p:sp>
    </p:spTree>
    <p:extLst>
      <p:ext uri="{BB962C8B-B14F-4D97-AF65-F5344CB8AC3E}">
        <p14:creationId xmlns:p14="http://schemas.microsoft.com/office/powerpoint/2010/main" val="2006540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97D44D-EFC6-7F45-97CA-EBBD8DBD1EB0}" type="slidenum">
              <a:rPr lang="en-US" smtClean="0"/>
              <a:t>51</a:t>
            </a:fld>
            <a:endParaRPr lang="en-US"/>
          </a:p>
        </p:txBody>
      </p:sp>
    </p:spTree>
    <p:extLst>
      <p:ext uri="{BB962C8B-B14F-4D97-AF65-F5344CB8AC3E}">
        <p14:creationId xmlns:p14="http://schemas.microsoft.com/office/powerpoint/2010/main" val="1367618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3</a:t>
            </a:fld>
            <a:endParaRPr lang="en-US"/>
          </a:p>
        </p:txBody>
      </p:sp>
    </p:spTree>
    <p:extLst>
      <p:ext uri="{BB962C8B-B14F-4D97-AF65-F5344CB8AC3E}">
        <p14:creationId xmlns:p14="http://schemas.microsoft.com/office/powerpoint/2010/main" val="464571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a:t>
            </a:r>
            <a:r>
              <a:rPr lang="en-US" baseline="0" dirty="0" smtClean="0"/>
              <a:t> understand why utilizing CC-BW is crucial to the GPU performance, let us look at the sensitivity of GPU applications to the memory BW. </a:t>
            </a:r>
          </a:p>
          <a:p>
            <a:r>
              <a:rPr lang="en-US" baseline="0" dirty="0" smtClean="0"/>
              <a:t>Explain the graph</a:t>
            </a:r>
          </a:p>
          <a:p>
            <a:r>
              <a:rPr lang="en-US" baseline="0" dirty="0" smtClean="0"/>
              <a:t>Hence it is imperative to exploit as much BW as possible in order to get the best possible performance for most of the GPU workloads.</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324103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we observed that most of these workloads are tolerant to memory latency.</a:t>
            </a:r>
          </a:p>
          <a:p>
            <a:r>
              <a:rPr lang="en-US" baseline="0" dirty="0" smtClean="0"/>
              <a:t>Explain the graph</a:t>
            </a:r>
            <a:endParaRPr lang="en-US" dirty="0" smtClean="0"/>
          </a:p>
          <a:p>
            <a:r>
              <a:rPr lang="en-US" dirty="0" smtClean="0"/>
              <a:t>All except</a:t>
            </a:r>
            <a:r>
              <a:rPr lang="en-US" baseline="0" dirty="0" smtClean="0"/>
              <a:t> one are tolerant to memory latency</a:t>
            </a:r>
          </a:p>
          <a:p>
            <a:r>
              <a:rPr lang="en-US" baseline="0" dirty="0" smtClean="0"/>
              <a:t>Hence, we can see that memory bandwidth is a better dictator of GPU application performance than main memory latency. Hence it is important to exploit the BW available through CC-interconnect to maximize performance although those memory access will have higher latencies.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438260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a:t>
            </a:r>
            <a:r>
              <a:rPr lang="en-US" dirty="0"/>
              <a:t>me first take you through the evolution of GPU memory system via a roadmap.</a:t>
            </a:r>
          </a:p>
          <a:p>
            <a:r>
              <a:rPr lang="en-US" dirty="0" smtClean="0"/>
              <a:t>A</a:t>
            </a:r>
            <a:r>
              <a:rPr lang="en-US" baseline="0" dirty="0" smtClean="0"/>
              <a:t> typical CPU-GPU system today is connected by a PCI-E link. The GPU is connected to high bandwidth GDDR memory and CPU is connected to high-capacity but lower-bandwidth DDR memory.</a:t>
            </a:r>
            <a:endParaRPr lang="en-US" dirty="0"/>
          </a:p>
          <a:p>
            <a:r>
              <a:rPr lang="en-US" dirty="0" smtClean="0"/>
              <a:t>Example system</a:t>
            </a:r>
          </a:p>
          <a:p>
            <a:r>
              <a:rPr lang="en-US" dirty="0" smtClean="0"/>
              <a:t>In </a:t>
            </a:r>
            <a:r>
              <a:rPr lang="en-US" dirty="0"/>
              <a:t>the legacy </a:t>
            </a:r>
            <a:r>
              <a:rPr lang="en-US" dirty="0" smtClean="0"/>
              <a:t>systems </a:t>
            </a:r>
            <a:r>
              <a:rPr lang="en-US" dirty="0"/>
              <a:t>from first generation of CUDA uptill CUDA </a:t>
            </a:r>
            <a:r>
              <a:rPr lang="en-US" dirty="0" smtClean="0"/>
              <a:t>5, </a:t>
            </a:r>
            <a:r>
              <a:rPr lang="en-US" dirty="0"/>
              <a:t>programming model was such that GPU could only access the </a:t>
            </a:r>
            <a:r>
              <a:rPr lang="en-US" dirty="0" smtClean="0"/>
              <a:t>GDDR</a:t>
            </a:r>
            <a:r>
              <a:rPr lang="en-US" baseline="0" dirty="0" smtClean="0"/>
              <a:t> </a:t>
            </a:r>
            <a:r>
              <a:rPr lang="en-US" dirty="0" smtClean="0"/>
              <a:t>memory </a:t>
            </a:r>
            <a:r>
              <a:rPr lang="en-US" dirty="0"/>
              <a:t>attached to it. Programmer was responsible to identify the data accessed by the GPU and manually transfer it to the GDDR </a:t>
            </a:r>
            <a:r>
              <a:rPr lang="en-US" dirty="0" smtClean="0"/>
              <a:t>memory using </a:t>
            </a:r>
            <a:r>
              <a:rPr lang="en-US" dirty="0" err="1" smtClean="0"/>
              <a:t>cudaMemcpy</a:t>
            </a:r>
            <a:r>
              <a:rPr lang="en-US" baseline="0" dirty="0" smtClean="0"/>
              <a:t> calls</a:t>
            </a:r>
            <a:r>
              <a:rPr lang="en-US" dirty="0" smtClean="0"/>
              <a:t>. Such a</a:t>
            </a:r>
            <a:r>
              <a:rPr lang="en-US" baseline="0" dirty="0" smtClean="0"/>
              <a:t> programming model demands high effort on part of the programmer.</a:t>
            </a:r>
            <a:endParaRPr lang="en-US" dirty="0"/>
          </a:p>
          <a:p>
            <a:endParaRPr lang="en-US" dirty="0"/>
          </a:p>
          <a:p>
            <a:r>
              <a:rPr lang="en-US" dirty="0"/>
              <a:t>Moving forward CUDA 6.0 onwards Unified virtual memory was introduced, wherein </a:t>
            </a:r>
            <a:r>
              <a:rPr lang="en-US" dirty="0" smtClean="0"/>
              <a:t>the</a:t>
            </a:r>
            <a:r>
              <a:rPr lang="en-US" baseline="0" dirty="0" smtClean="0"/>
              <a:t> p</a:t>
            </a:r>
            <a:r>
              <a:rPr lang="en-US" dirty="0" smtClean="0"/>
              <a:t>rogrammer </a:t>
            </a:r>
            <a:r>
              <a:rPr lang="en-US" dirty="0"/>
              <a:t>is no longer required to make explicit data copies. Using the same hardware as </a:t>
            </a:r>
            <a:r>
              <a:rPr lang="en-US" dirty="0" smtClean="0"/>
              <a:t>in</a:t>
            </a:r>
            <a:r>
              <a:rPr lang="en-US" baseline="0" dirty="0" smtClean="0"/>
              <a:t> the legacy systems </a:t>
            </a:r>
            <a:r>
              <a:rPr lang="en-US" dirty="0" smtClean="0"/>
              <a:t>runtime software</a:t>
            </a:r>
            <a:r>
              <a:rPr lang="en-US" baseline="0" dirty="0" smtClean="0"/>
              <a:t> </a:t>
            </a:r>
            <a:r>
              <a:rPr lang="en-US" dirty="0" smtClean="0"/>
              <a:t>performs </a:t>
            </a:r>
            <a:r>
              <a:rPr lang="en-US" dirty="0"/>
              <a:t>on-demand </a:t>
            </a:r>
            <a:r>
              <a:rPr lang="en-US" dirty="0" smtClean="0"/>
              <a:t>data copying </a:t>
            </a:r>
            <a:r>
              <a:rPr lang="en-US" dirty="0"/>
              <a:t>to the GPU </a:t>
            </a:r>
            <a:r>
              <a:rPr lang="en-US" dirty="0" smtClean="0"/>
              <a:t>memory. Although</a:t>
            </a:r>
            <a:r>
              <a:rPr lang="en-US" baseline="0" dirty="0" smtClean="0"/>
              <a:t> this memory abstraction had a significant impact on improving programmer productivity </a:t>
            </a:r>
            <a:r>
              <a:rPr lang="en-US" dirty="0" smtClean="0"/>
              <a:t>still </a:t>
            </a:r>
            <a:r>
              <a:rPr lang="en-US" dirty="0"/>
              <a:t>on-demand copying slows down the running program.</a:t>
            </a:r>
          </a:p>
          <a:p>
            <a:endParaRPr lang="en-US" dirty="0"/>
          </a:p>
          <a:p>
            <a:r>
              <a:rPr lang="en-US" dirty="0"/>
              <a:t>Moving further ahead, we anticipate that CPU &amp; GPU will become cache coherent. As announced by the GPU vendors CPU &amp; GPU will be connected via a high BW interconnect such as </a:t>
            </a:r>
            <a:r>
              <a:rPr lang="en-US" dirty="0" smtClean="0"/>
              <a:t>NVIDIA’s </a:t>
            </a:r>
            <a:r>
              <a:rPr lang="en-US" dirty="0" err="1" smtClean="0"/>
              <a:t>NVLink</a:t>
            </a:r>
            <a:r>
              <a:rPr lang="en-US" dirty="0"/>
              <a:t>. For the first time GPU will be able to transparently access the CPU memory. This future system provides various opportunities for performance enhancement as GPU can now use BW from both CPU and GPU memories. The big question here is how to exploit the full system BW in the best possible way without burdening the programmer to worry about the data placement or copying decisions</a:t>
            </a:r>
            <a:r>
              <a:rPr lang="en-US" dirty="0" smtClean="0"/>
              <a:t>.</a:t>
            </a:r>
          </a:p>
          <a:p>
            <a:endParaRPr lang="en-US" dirty="0" smtClean="0"/>
          </a:p>
          <a:p>
            <a:r>
              <a:rPr lang="en-US" dirty="0" smtClean="0"/>
              <a:t>Goals:</a:t>
            </a:r>
          </a:p>
          <a:p>
            <a:pPr marL="228600" indent="-228600">
              <a:buAutoNum type="arabicPeriod"/>
            </a:pPr>
            <a:r>
              <a:rPr lang="en-US" dirty="0" smtClean="0"/>
              <a:t>Simple programming model</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Exploit full DDR + GDDR BW</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641636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Now</a:t>
            </a:r>
            <a:r>
              <a:rPr lang="en-US" baseline="0" dirty="0" smtClean="0"/>
              <a:t>, let us look at the BW utilization as we start running an application on this system. On the left we will see how GPU accesses the data from the memory system and on the right we will see the BW utilization for those accesses.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the sake of the programmability, all the data is allocated in the CPU memory to begin with. GPU can access this data from the CPU memory via cache coherence. Hence, the best BW utilization in such topology can be only 80GB/s, which is only 30% of the total system BW. We are not able to use 70% of the system BW which a a big lose from performance perspective.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a:t>
            </a:r>
            <a:r>
              <a:rPr lang="en-US" dirty="0" smtClean="0"/>
              <a:t>ith</a:t>
            </a:r>
            <a:r>
              <a:rPr lang="en-US" baseline="0" dirty="0" smtClean="0"/>
              <a:t> no page </a:t>
            </a:r>
            <a:r>
              <a:rPr lang="en-US" dirty="0" smtClean="0"/>
              <a:t>migrations this system will end</a:t>
            </a:r>
            <a:r>
              <a:rPr lang="en-US" baseline="0" dirty="0" smtClean="0"/>
              <a:t> up </a:t>
            </a:r>
            <a:r>
              <a:rPr lang="en-US" dirty="0" smtClean="0"/>
              <a:t>wasting</a:t>
            </a:r>
            <a:r>
              <a:rPr lang="en-US" baseline="0" dirty="0" smtClean="0"/>
              <a:t> </a:t>
            </a:r>
            <a:r>
              <a:rPr lang="en-US" dirty="0" smtClean="0"/>
              <a:t>high BW GPU memory.</a:t>
            </a:r>
          </a:p>
          <a:p>
            <a:endParaRPr lang="en-US" dirty="0" smtClean="0"/>
          </a:p>
          <a:p>
            <a:endParaRPr lang="en-US" dirty="0" smtClean="0"/>
          </a:p>
          <a:p>
            <a:endParaRPr lang="en-US" dirty="0" smtClean="0"/>
          </a:p>
          <a:p>
            <a:endParaRPr lang="en-US" dirty="0" smtClean="0"/>
          </a:p>
          <a:p>
            <a:r>
              <a:rPr lang="en-US" dirty="0" smtClean="0"/>
              <a:t>Next, we move onto the future CC-NUMA system where CPU and GPU are connected through a high BW interconnect of 80GB/s. For the sake of programmability all the data structures reside in the CPU memory to start with. GPU can do coherence-based accesses and thus the total BW utilizes in this system will be 80GB/s. Clearly, with</a:t>
            </a:r>
            <a:r>
              <a:rPr lang="en-US" baseline="0" dirty="0" smtClean="0"/>
              <a:t> no page </a:t>
            </a:r>
            <a:r>
              <a:rPr lang="en-US" dirty="0" smtClean="0"/>
              <a:t>migration enabled from DDR to GDDR memory this system will end</a:t>
            </a:r>
            <a:r>
              <a:rPr lang="en-US" baseline="0" dirty="0" smtClean="0"/>
              <a:t> up </a:t>
            </a:r>
            <a:r>
              <a:rPr lang="en-US" dirty="0" smtClean="0"/>
              <a:t>wasting</a:t>
            </a:r>
            <a:r>
              <a:rPr lang="en-US" baseline="0" dirty="0" smtClean="0"/>
              <a:t> </a:t>
            </a:r>
            <a:r>
              <a:rPr lang="en-US" dirty="0" smtClean="0"/>
              <a:t>high BW GPU memory.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1913210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Remember, our goal here</a:t>
            </a:r>
            <a:r>
              <a:rPr lang="en-US" baseline="0" dirty="0" smtClean="0"/>
              <a:t> </a:t>
            </a:r>
            <a:r>
              <a:rPr lang="en-US" dirty="0" smtClean="0"/>
              <a:t>is to reach the peak BW as soon as possible.</a:t>
            </a:r>
            <a:r>
              <a:rPr lang="en-US" baseline="0" dirty="0" smtClean="0"/>
              <a:t> As pages are migrated to the GPU memory BW utilization will go up.</a:t>
            </a:r>
            <a:r>
              <a:rPr lang="en-US" dirty="0" smtClean="0"/>
              <a:t> </a:t>
            </a:r>
            <a:r>
              <a:rPr lang="en-US" sz="1100" kern="1200" dirty="0" smtClean="0">
                <a:solidFill>
                  <a:schemeClr val="tx1"/>
                </a:solidFill>
                <a:latin typeface="Trebuchet MS" pitchFamily="34" charset="0"/>
                <a:ea typeface="+mn-ea"/>
                <a:cs typeface="+mn-cs"/>
              </a:rPr>
              <a:t>We have observed</a:t>
            </a:r>
            <a:r>
              <a:rPr lang="en-US" sz="1100" kern="1200" baseline="0" dirty="0" smtClean="0">
                <a:solidFill>
                  <a:schemeClr val="tx1"/>
                </a:solidFill>
                <a:latin typeface="Trebuchet MS" pitchFamily="34" charset="0"/>
                <a:ea typeface="+mn-ea"/>
                <a:cs typeface="+mn-cs"/>
              </a:rPr>
              <a:t> </a:t>
            </a:r>
            <a:r>
              <a:rPr lang="en-US" sz="1100" kern="1200" dirty="0" smtClean="0">
                <a:solidFill>
                  <a:schemeClr val="tx1"/>
                </a:solidFill>
                <a:latin typeface="Trebuchet MS" pitchFamily="34" charset="0"/>
                <a:ea typeface="+mn-ea"/>
                <a:cs typeface="+mn-cs"/>
              </a:rPr>
              <a:t>that the best bandwidth utilization happens when the application data is spread across the GDDR and DDR memories in the ratio of their bandwidths. </a:t>
            </a:r>
            <a:r>
              <a:rPr lang="en-US" dirty="0" smtClean="0"/>
              <a:t>In our ASPLOS 2015 paper we will discuss more about the static placement</a:t>
            </a:r>
            <a:r>
              <a:rPr lang="en-US" baseline="0" dirty="0" smtClean="0"/>
              <a:t> policies</a:t>
            </a:r>
            <a:r>
              <a:rPr lang="en-US" dirty="0" smtClean="0"/>
              <a:t>.</a:t>
            </a:r>
            <a:r>
              <a:rPr lang="en-US" baseline="0" dirty="0" smtClean="0"/>
              <a:t> The goal of this work however is to dynamically migrate pages so that data is divided in the ratio of memory BW and thus GPU can concurrently access both the memories. </a:t>
            </a:r>
            <a:endParaRPr lang="en-US" dirty="0" smtClean="0"/>
          </a:p>
          <a:p>
            <a:endParaRPr lang="en-US" dirty="0" smtClean="0"/>
          </a:p>
          <a:p>
            <a:r>
              <a:rPr lang="en-US" dirty="0" smtClean="0"/>
              <a:t>Distinguish ASPLOS from</a:t>
            </a:r>
            <a:r>
              <a:rPr lang="en-US" baseline="0" dirty="0" smtClean="0"/>
              <a:t> HPCA</a:t>
            </a:r>
            <a:endParaRPr lang="en-US" dirty="0" smtClean="0"/>
          </a:p>
          <a:p>
            <a:endParaRPr lang="en-US" dirty="0" smtClean="0"/>
          </a:p>
          <a:p>
            <a:r>
              <a:rPr lang="en-US" dirty="0" smtClean="0"/>
              <a:t>Correct animation</a:t>
            </a:r>
          </a:p>
          <a:p>
            <a:endParaRPr lang="en-US" dirty="0" smtClean="0"/>
          </a:p>
          <a:p>
            <a:endParaRPr lang="en-US" dirty="0" smtClean="0"/>
          </a:p>
          <a:p>
            <a:r>
              <a:rPr lang="en-US" dirty="0" smtClean="0"/>
              <a:t>How </a:t>
            </a:r>
            <a:r>
              <a:rPr lang="en-US" dirty="0"/>
              <a:t>can we utilize both the CPU and the GPU memory BW? In our ASPLOS 2015 paper we will discuss about the static oracle placement that achieves the goal of maximizing BW utilization from both the memories. By placing </a:t>
            </a:r>
            <a:r>
              <a:rPr lang="en-US" dirty="0" smtClean="0"/>
              <a:t>data in the ratio of memory BW here it being 70:30% </a:t>
            </a:r>
            <a:r>
              <a:rPr lang="en-US" dirty="0"/>
              <a:t>GPU can saturate both the memories and thus achieve the cumulative BW of 280GB/s. The goal of this work is to achieve this static oracle </a:t>
            </a:r>
            <a:r>
              <a:rPr lang="en-US" dirty="0" smtClean="0"/>
              <a:t>performance by </a:t>
            </a:r>
            <a:r>
              <a:rPr lang="en-US" dirty="0"/>
              <a:t>dynamically migrating pages among DDR and GDDR </a:t>
            </a:r>
            <a:r>
              <a:rPr lang="en-US" dirty="0" smtClean="0"/>
              <a:t>memories.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206061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more and more migration happen, a point comes where all the data is transferred to the GPU memory. In such a case GPU memory requests can only be served from GDDR memory. Excessive page migration leads to under-utilization of the CPU memory BW. Hence page migration policy should only migrate pages to unlock memory BW of both the DDR and the GDDR memories.</a:t>
            </a:r>
            <a:endParaRPr lang="en-US" dirty="0" smtClean="0"/>
          </a:p>
          <a:p>
            <a:r>
              <a:rPr lang="en-US" dirty="0" smtClean="0"/>
              <a:t>So, the take away</a:t>
            </a:r>
            <a:r>
              <a:rPr lang="en-US" baseline="0" dirty="0" smtClean="0"/>
              <a:t> from the above discussion is that we want to utilize both 200GB/s from GDDR memory and 80GB/s from DDR memory at the same time we do not programmer to worry about these decisions.</a:t>
            </a: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Let </a:t>
            </a:r>
            <a:r>
              <a:rPr lang="en-US" dirty="0"/>
              <a:t>us try to understand how BW is utilized in the Legacy/Current CPU-GPU systems where either programmer/SW runtime copies data accessed by the GPU to the GDDR memory.</a:t>
            </a:r>
          </a:p>
          <a:p>
            <a:endParaRPr lang="en-US" dirty="0"/>
          </a:p>
          <a:p>
            <a:r>
              <a:rPr lang="en-US" dirty="0"/>
              <a:t>On the left we can see a GPU attached to the CPU through low BW PCI-E link. Any data accessed by the GPU has to be placed in the GDDR memory as this system is not CC, which means that DDR BW will not be used by the GPU. All the GPU accesses happen through 200GB/s attached memory. Therefore, the total BW utilization of this topology can be 200GB/s.</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1367436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work, we have</a:t>
            </a:r>
            <a:r>
              <a:rPr lang="en-US" baseline="0" dirty="0" smtClean="0"/>
              <a:t> developed intelligent dynamic page migration policies that demands no programmer involvement. We aggressively migrate pages to the GDDR memory after a page has been accessed. We employ a technique to pre-fetch neighbors of already accessed pages to reduce TLB </a:t>
            </a:r>
            <a:r>
              <a:rPr lang="en-US" baseline="0" dirty="0" err="1" smtClean="0"/>
              <a:t>shootdowns</a:t>
            </a:r>
            <a:r>
              <a:rPr lang="en-US" baseline="0" dirty="0" smtClean="0"/>
              <a:t>. Finally, we throttle page migrations when BW utilization peaks as more migration lead to under-utilization of the CPU memory BW.</a:t>
            </a:r>
          </a:p>
          <a:p>
            <a:r>
              <a:rPr lang="en-US" baseline="0" dirty="0" smtClean="0"/>
              <a:t>Our dynamic page migration policy performs 1.95 times better than no migration case, is within 28% of the static oracle performance and is 6% better than the Legacy CUDA.</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1873931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5" name="Slide Number Placeholder 4"/>
          <p:cNvSpPr>
            <a:spLocks noGrp="1"/>
          </p:cNvSpPr>
          <p:nvPr>
            <p:ph type="sldNum" sz="quarter" idx="4"/>
          </p:nvPr>
        </p:nvSpPr>
        <p:spPr>
          <a:xfrm>
            <a:off x="11379200" y="6553200"/>
            <a:ext cx="8128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3927947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1664800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736457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886200"/>
            <a:ext cx="8534400" cy="1752600"/>
          </a:xfrm>
          <a:prstGeom prst="rect">
            <a:avLst/>
          </a:prstGeom>
        </p:spPr>
        <p:txBody>
          <a:bodyPr/>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7"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r>
              <a:rPr lang="en-US" dirty="0" smtClean="0"/>
              <a:t>1</a:t>
            </a:r>
            <a:endParaRPr lang="en-US" dirty="0"/>
          </a:p>
        </p:txBody>
      </p:sp>
    </p:spTree>
    <p:extLst>
      <p:ext uri="{BB962C8B-B14F-4D97-AF65-F5344CB8AC3E}">
        <p14:creationId xmlns:p14="http://schemas.microsoft.com/office/powerpoint/2010/main" val="6936396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685800"/>
          </a:xfrm>
          <a:prstGeom prst="rect">
            <a:avLst/>
          </a:prstGeom>
        </p:spPr>
        <p:txBody>
          <a:bodyPr/>
          <a:lstStyle>
            <a:lvl1pPr>
              <a:defRPr sz="3600">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371601"/>
            <a:ext cx="10972800" cy="4754563"/>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4609666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390718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609600"/>
          </a:xfrm>
          <a:prstGeom prst="rect">
            <a:avLst/>
          </a:prstGeom>
        </p:spPr>
        <p:txBody>
          <a:bodyPr/>
          <a:lstStyle>
            <a:lvl1pPr algn="ctr" rtl="0" fontAlgn="base">
              <a:spcBef>
                <a:spcPct val="0"/>
              </a:spcBef>
              <a:spcAft>
                <a:spcPct val="0"/>
              </a:spcAft>
              <a:defRPr lang="en-US" sz="360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219201"/>
            <a:ext cx="5384800" cy="4906963"/>
          </a:xfrm>
          <a:prstGeom prst="rect">
            <a:avLst/>
          </a:prstGeo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219201"/>
            <a:ext cx="5384800" cy="4906963"/>
          </a:xfrm>
          <a:prstGeom prst="rect">
            <a:avLst/>
          </a:prstGeo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917601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054929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5791001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5399462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58803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685800"/>
          </a:xfrm>
          <a:prstGeom prst="rect">
            <a:avLst/>
          </a:prstGeom>
        </p:spPr>
        <p:txBody>
          <a:bodyPr/>
          <a:lstStyle>
            <a:lvl1pPr>
              <a:defRPr sz="3600">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609600" y="1371601"/>
            <a:ext cx="10972800" cy="4754563"/>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3369012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966789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1600201"/>
            <a:ext cx="10972800" cy="452596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386063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8185457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0" i="0">
                <a:latin typeface="Helvetica Light" charset="0"/>
                <a:ea typeface="Helvetica Light" charset="0"/>
                <a:cs typeface="Helvetica Light"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i="0">
                <a:latin typeface="Helvetica Light" charset="0"/>
                <a:ea typeface="Helvetica Light" charset="0"/>
                <a:cs typeface="Helvetica Light"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F394479-7ABF-3443-8601-6F604153EF82}"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smtClean="0"/>
              <a:t>1</a:t>
            </a:r>
            <a:endParaRPr lang="en-US" dirty="0"/>
          </a:p>
        </p:txBody>
      </p:sp>
    </p:spTree>
    <p:extLst>
      <p:ext uri="{BB962C8B-B14F-4D97-AF65-F5344CB8AC3E}">
        <p14:creationId xmlns:p14="http://schemas.microsoft.com/office/powerpoint/2010/main" val="6037006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lvl1pPr algn="ctr">
              <a:defRPr b="0" i="0">
                <a:latin typeface="Helvetica Light" charset="0"/>
                <a:ea typeface="Helvetica Light" charset="0"/>
                <a:cs typeface="Helvetica Light" charset="0"/>
              </a:defRPr>
            </a:lvl1pPr>
          </a:lstStyle>
          <a:p>
            <a:r>
              <a:rPr lang="en-US" smtClean="0"/>
              <a:t>Click to edit Master title style</a:t>
            </a:r>
            <a:endParaRPr lang="en-US"/>
          </a:p>
        </p:txBody>
      </p:sp>
      <p:sp>
        <p:nvSpPr>
          <p:cNvPr id="3" name="Content Placeholder 2"/>
          <p:cNvSpPr>
            <a:spLocks noGrp="1"/>
          </p:cNvSpPr>
          <p:nvPr>
            <p:ph idx="1"/>
          </p:nvPr>
        </p:nvSpPr>
        <p:spPr/>
        <p:txBody>
          <a:bodyPr anchor="ctr"/>
          <a:lstStyle>
            <a:lvl1pPr>
              <a:defRPr b="0" i="0">
                <a:latin typeface="Helvetica" charset="0"/>
                <a:ea typeface="Helvetica" charset="0"/>
                <a:cs typeface="Helvetica" charset="0"/>
              </a:defRPr>
            </a:lvl1pPr>
            <a:lvl2pPr>
              <a:defRPr b="0" i="0">
                <a:latin typeface="Helvetica" charset="0"/>
                <a:ea typeface="Helvetica" charset="0"/>
                <a:cs typeface="Helvetica" charset="0"/>
              </a:defRPr>
            </a:lvl2pPr>
            <a:lvl3pPr>
              <a:defRPr b="0" i="0">
                <a:latin typeface="Helvetica" charset="0"/>
                <a:ea typeface="Helvetica" charset="0"/>
                <a:cs typeface="Helvetica" charset="0"/>
              </a:defRPr>
            </a:lvl3pPr>
            <a:lvl4pPr>
              <a:defRPr b="0" i="0">
                <a:latin typeface="Helvetica" charset="0"/>
                <a:ea typeface="Helvetica" charset="0"/>
                <a:cs typeface="Helvetica" charset="0"/>
              </a:defRPr>
            </a:lvl4pPr>
            <a:lvl5pPr>
              <a:defRPr b="0" i="0">
                <a:latin typeface="Helvetica" charset="0"/>
                <a:ea typeface="Helvetica" charset="0"/>
                <a:cs typeface="Helvetica"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94479-7ABF-3443-8601-6F604153EF82}"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875"/>
            <a:ext cx="2743200" cy="365125"/>
          </a:xfrm>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68390805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394479-7ABF-3443-8601-6F604153EF82}"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9031297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F394479-7ABF-3443-8601-6F604153EF82}" type="datetimeFigureOut">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2810765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F394479-7ABF-3443-8601-6F604153EF82}" type="datetimeFigureOut">
              <a:rPr lang="en-US" smtClean="0"/>
              <a:t>12/6/15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382833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394479-7ABF-3443-8601-6F604153EF82}" type="datetimeFigureOut">
              <a:rPr lang="en-US" smtClean="0"/>
              <a:t>12/6/15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4225356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394479-7ABF-3443-8601-6F604153EF82}" type="datetimeFigureOut">
              <a:rPr lang="en-US" smtClean="0"/>
              <a:t>12/6/15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976001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latin typeface="Calibri" pitchFamily="34" charset="0"/>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153298669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394479-7ABF-3443-8601-6F604153EF82}" type="datetimeFigureOut">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356412-6296-2149-B1BB-CC047E4A4C00}" type="slidenum">
              <a:rPr lang="en-US" smtClean="0"/>
              <a:t>‹#›</a:t>
            </a:fld>
            <a:endParaRPr lang="en-US"/>
          </a:p>
        </p:txBody>
      </p:sp>
    </p:spTree>
    <p:extLst>
      <p:ext uri="{BB962C8B-B14F-4D97-AF65-F5344CB8AC3E}">
        <p14:creationId xmlns:p14="http://schemas.microsoft.com/office/powerpoint/2010/main" val="19697571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F394479-7ABF-3443-8601-6F604153EF82}" type="datetimeFigureOut">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005515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94479-7ABF-3443-8601-6F604153EF82}"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20471156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394479-7ABF-3443-8601-6F604153EF82}"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EAD923-3004-4A31-84C7-9B440B785588}" type="slidenum">
              <a:rPr lang="en-US" smtClean="0"/>
              <a:pPr/>
              <a:t>‹#›</a:t>
            </a:fld>
            <a:endParaRPr lang="en-US" dirty="0"/>
          </a:p>
        </p:txBody>
      </p:sp>
    </p:spTree>
    <p:extLst>
      <p:ext uri="{BB962C8B-B14F-4D97-AF65-F5344CB8AC3E}">
        <p14:creationId xmlns:p14="http://schemas.microsoft.com/office/powerpoint/2010/main" val="10370865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53720" y="387109"/>
            <a:ext cx="11084560" cy="687368"/>
          </a:xfrm>
        </p:spPr>
        <p:txBody>
          <a:bodyPr/>
          <a:lstStyle>
            <a:lvl1pPr algn="ct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74167" y="2075714"/>
            <a:ext cx="11054080" cy="4342276"/>
          </a:xfrm>
        </p:spPr>
        <p:txBody>
          <a:bodyPr/>
          <a:lstStyle>
            <a:lvl1pPr marL="257525" indent="-257525">
              <a:buClr>
                <a:schemeClr val="bg2"/>
              </a:buClr>
              <a:buSzPct val="100000"/>
              <a:buFontTx/>
              <a:buBlip>
                <a:blip r:embed="rId2"/>
              </a:buBlip>
              <a:defRPr>
                <a:solidFill>
                  <a:schemeClr val="bg2"/>
                </a:solidFill>
              </a:defRPr>
            </a:lvl1pPr>
            <a:lvl2pPr marL="892519" indent="-257525">
              <a:buClr>
                <a:schemeClr val="bg2"/>
              </a:buClr>
              <a:buSzPct val="100000"/>
              <a:buFontTx/>
              <a:buBlip>
                <a:blip r:embed="rId2"/>
              </a:buBlip>
              <a:defRPr>
                <a:solidFill>
                  <a:schemeClr val="bg2"/>
                </a:solidFill>
              </a:defRPr>
            </a:lvl2pPr>
            <a:lvl3pPr marL="1395223" indent="-185207">
              <a:buClr>
                <a:schemeClr val="bg2"/>
              </a:buClr>
              <a:buSzPct val="100000"/>
              <a:buFontTx/>
              <a:buBlip>
                <a:blip r:embed="rId2"/>
              </a:buBlip>
              <a:defRPr sz="2000">
                <a:solidFill>
                  <a:schemeClr val="bg2"/>
                </a:solidFill>
              </a:defRPr>
            </a:lvl3pPr>
            <a:lvl4pPr marL="1972008" indent="-253997">
              <a:buClr>
                <a:schemeClr val="bg2"/>
              </a:buClr>
              <a:buFont typeface="Wingdings" panose="05000000000000000000" pitchFamily="2" charset="2"/>
              <a:buChar char="§"/>
              <a:defRPr sz="2000">
                <a:solidFill>
                  <a:schemeClr val="tx1"/>
                </a:solidFill>
              </a:defRPr>
            </a:lvl4pPr>
            <a:lvl5pPr marL="2353004" indent="-253997">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553720" y="1227667"/>
            <a:ext cx="11084560" cy="583848"/>
          </a:xfrm>
        </p:spPr>
        <p:txBody>
          <a:bodyPr/>
          <a:lstStyle>
            <a:lvl1pPr marL="0" indent="0" algn="ctr">
              <a:buFontTx/>
              <a:buNone/>
              <a:defRPr sz="3111">
                <a:solidFill>
                  <a:schemeClr val="tx2"/>
                </a:solidFill>
                <a:latin typeface="Trebuchet MS" panose="020B0603020202020204" pitchFamily="34" charset="0"/>
              </a:defRPr>
            </a:lvl1pPr>
            <a:lvl2pPr marL="634994" indent="0" algn="ctr">
              <a:buFontTx/>
              <a:buNone/>
              <a:defRPr sz="3111">
                <a:solidFill>
                  <a:schemeClr val="tx2"/>
                </a:solidFill>
                <a:latin typeface="Trebuchet MS" panose="020B0603020202020204" pitchFamily="34" charset="0"/>
              </a:defRPr>
            </a:lvl2pPr>
            <a:lvl3pPr marL="1210016" indent="0" algn="ctr">
              <a:buFontTx/>
              <a:buNone/>
              <a:defRPr sz="3111">
                <a:solidFill>
                  <a:schemeClr val="tx2"/>
                </a:solidFill>
                <a:latin typeface="Trebuchet MS" panose="020B0603020202020204" pitchFamily="34" charset="0"/>
              </a:defRPr>
            </a:lvl3pPr>
            <a:lvl4pPr marL="1718011" indent="0" algn="ctr">
              <a:buFontTx/>
              <a:buNone/>
              <a:defRPr sz="3111">
                <a:solidFill>
                  <a:schemeClr val="tx2"/>
                </a:solidFill>
                <a:latin typeface="Trebuchet MS" panose="020B0603020202020204" pitchFamily="34" charset="0"/>
              </a:defRPr>
            </a:lvl4pPr>
            <a:lvl5pPr marL="2099007" indent="0" algn="ctr">
              <a:buFontTx/>
              <a:buNone/>
              <a:defRPr sz="3111">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7280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609600"/>
          </a:xfrm>
          <a:prstGeom prst="rect">
            <a:avLst/>
          </a:prstGeom>
        </p:spPr>
        <p:txBody>
          <a:bodyPr/>
          <a:lstStyle>
            <a:lvl1pPr algn="ctr" rtl="0" fontAlgn="base">
              <a:spcBef>
                <a:spcPct val="0"/>
              </a:spcBef>
              <a:spcAft>
                <a:spcPct val="0"/>
              </a:spcAft>
              <a:defRPr lang="en-US" sz="360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219201"/>
            <a:ext cx="5384800" cy="4906963"/>
          </a:xfrm>
          <a:prstGeom prst="rect">
            <a:avLst/>
          </a:prstGeo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7600" y="1219201"/>
            <a:ext cx="5384800" cy="4906963"/>
          </a:xfrm>
          <a:prstGeom prst="rect">
            <a:avLst/>
          </a:prstGeom>
        </p:spPr>
        <p:txBody>
          <a:bodyPr/>
          <a:lstStyle>
            <a:lvl1pPr>
              <a:defRPr sz="2800">
                <a:latin typeface="Calibri" pitchFamily="34" charset="0"/>
              </a:defRPr>
            </a:lvl1pPr>
            <a:lvl2pPr>
              <a:defRPr sz="2400">
                <a:latin typeface="Calibri" pitchFamily="34" charset="0"/>
              </a:defRPr>
            </a:lvl2pPr>
            <a:lvl3pPr>
              <a:defRPr sz="200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1546086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535113"/>
            <a:ext cx="5386917" cy="639762"/>
          </a:xfrm>
          <a:prstGeom prst="rect">
            <a:avLst/>
          </a:prstGeo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368" y="1535113"/>
            <a:ext cx="5389033" cy="639762"/>
          </a:xfrm>
          <a:prstGeom prst="rect">
            <a:avLst/>
          </a:prstGeom>
        </p:spPr>
        <p:txBody>
          <a:bodyPr anchor="b"/>
          <a:lstStyle>
            <a:lvl1pPr marL="0" indent="0">
              <a:buNone/>
              <a:defRPr sz="2400" b="1">
                <a:latin typeface="Calibri"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a:prstGeom prst="rect">
            <a:avLst/>
          </a:prstGeom>
        </p:spPr>
        <p:txBody>
          <a:bodyPr/>
          <a:lstStyle>
            <a:lvl1pPr>
              <a:defRPr sz="2400">
                <a:latin typeface="Calibri" pitchFamily="34" charset="0"/>
              </a:defRPr>
            </a:lvl1pPr>
            <a:lvl2pPr>
              <a:defRPr sz="2000">
                <a:latin typeface="Calibri" pitchFamily="34" charset="0"/>
              </a:defRPr>
            </a:lvl2pPr>
            <a:lvl3pPr>
              <a:defRPr sz="1800">
                <a:latin typeface="Calibri" pitchFamily="34" charset="0"/>
              </a:defRPr>
            </a:lvl3pPr>
            <a:lvl4pPr>
              <a:defRPr sz="1600">
                <a:latin typeface="Calibri" pitchFamily="34" charset="0"/>
              </a:defRPr>
            </a:lvl4pPr>
            <a:lvl5pPr>
              <a:defRPr sz="1600">
                <a:latin typeface="Calibri" pitchFamily="34" charset="0"/>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525575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755440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76728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766733" y="273051"/>
            <a:ext cx="6815667" cy="5853113"/>
          </a:xfrm>
          <a:prstGeom prst="rect">
            <a:avLst/>
          </a:prstGeom>
        </p:spPr>
        <p:txBody>
          <a:bodyPr/>
          <a:lstStyle>
            <a:lvl1pPr>
              <a:defRPr sz="3200">
                <a:latin typeface="Calibri" pitchFamily="34" charset="0"/>
              </a:defRPr>
            </a:lvl1pPr>
            <a:lvl2pPr>
              <a:defRPr sz="2800">
                <a:latin typeface="Calibri" pitchFamily="34" charset="0"/>
              </a:defRPr>
            </a:lvl2pPr>
            <a:lvl3pPr>
              <a:defRPr sz="2400">
                <a:latin typeface="Calibri" pitchFamily="34" charset="0"/>
              </a:defRPr>
            </a:lvl3pPr>
            <a:lvl4pPr>
              <a:defRPr sz="2000">
                <a:latin typeface="Calibri" pitchFamily="34" charset="0"/>
              </a:defRPr>
            </a:lvl4pPr>
            <a:lvl5pPr>
              <a:defRPr sz="2000">
                <a:latin typeface="Calibri"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601" y="1435101"/>
            <a:ext cx="4011084" cy="4691063"/>
          </a:xfrm>
          <a:prstGeom prst="rect">
            <a:avLst/>
          </a:prstGeo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3764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atin typeface="Calibri"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atin typeface="Calibri"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4"/>
          </p:nvPr>
        </p:nvSpPr>
        <p:spPr>
          <a:xfrm>
            <a:off x="11582400" y="6553200"/>
            <a:ext cx="609600" cy="304800"/>
          </a:xfrm>
          <a:prstGeom prst="rect">
            <a:avLst/>
          </a:prstGeom>
        </p:spPr>
        <p:txBody>
          <a:bodyPr/>
          <a:lstStyle>
            <a:lvl1pPr>
              <a:defRPr sz="1600" b="0">
                <a:latin typeface="Calibri" pitchFamily="34" charset="0"/>
              </a:defRPr>
            </a:lvl1pPr>
          </a:lstStyle>
          <a:p>
            <a:fld id="{5265A622-E284-5346-8279-22C613218F99}" type="slidenum">
              <a:rPr lang="en-US" smtClean="0"/>
              <a:t>‹#›</a:t>
            </a:fld>
            <a:endParaRPr lang="en-US"/>
          </a:p>
        </p:txBody>
      </p:sp>
    </p:spTree>
    <p:extLst>
      <p:ext uri="{BB962C8B-B14F-4D97-AF65-F5344CB8AC3E}">
        <p14:creationId xmlns:p14="http://schemas.microsoft.com/office/powerpoint/2010/main" val="1305557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4" Type="http://schemas.openxmlformats.org/officeDocument/2006/relationships/image" Target="../media/image2.gif"/><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coe banner 1"/>
          <p:cNvPicPr>
            <a:picLocks noChangeAspect="1" noChangeArrowheads="1"/>
          </p:cNvPicPr>
          <p:nvPr/>
        </p:nvPicPr>
        <p:blipFill>
          <a:blip r:embed="rId13" cstate="print"/>
          <a:srcRect/>
          <a:stretch>
            <a:fillRect/>
          </a:stretch>
        </p:blipFill>
        <p:spPr bwMode="auto">
          <a:xfrm>
            <a:off x="101600" y="152400"/>
            <a:ext cx="12090400" cy="439738"/>
          </a:xfrm>
          <a:prstGeom prst="rect">
            <a:avLst/>
          </a:prstGeom>
          <a:noFill/>
        </p:spPr>
      </p:pic>
      <p:sp>
        <p:nvSpPr>
          <p:cNvPr id="3" name="Title Placeholder 2"/>
          <p:cNvSpPr>
            <a:spLocks noGrp="1" noChangeArrowheads="1"/>
          </p:cNvSpPr>
          <p:nvPr>
            <p:ph type="title"/>
          </p:nvPr>
        </p:nvSpPr>
        <p:spPr bwMode="auto">
          <a:xfrm>
            <a:off x="609600" y="363539"/>
            <a:ext cx="10972800" cy="8080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Rectangle 10"/>
          <p:cNvSpPr>
            <a:spLocks noChangeArrowheads="1"/>
          </p:cNvSpPr>
          <p:nvPr/>
        </p:nvSpPr>
        <p:spPr bwMode="auto">
          <a:xfrm>
            <a:off x="1" y="6643688"/>
            <a:ext cx="995785" cy="215444"/>
          </a:xfrm>
          <a:prstGeom prst="rect">
            <a:avLst/>
          </a:prstGeom>
          <a:noFill/>
          <a:ln w="28575">
            <a:noFill/>
            <a:miter lim="800000"/>
            <a:headEnd/>
            <a:tailEnd/>
          </a:ln>
          <a:effectLst/>
        </p:spPr>
        <p:txBody>
          <a:bodyPr wrap="none">
            <a:spAutoFit/>
          </a:bodyPr>
          <a:lstStyle/>
          <a:p>
            <a:pPr algn="l"/>
            <a:r>
              <a:rPr lang="en-US" sz="800" dirty="0" smtClean="0">
                <a:latin typeface="Calibri" pitchFamily="34" charset="0"/>
                <a:cs typeface="Calibri" pitchFamily="34" charset="0"/>
              </a:rPr>
              <a:t>2015 Neha Agarwal</a:t>
            </a:r>
          </a:p>
        </p:txBody>
      </p:sp>
    </p:spTree>
    <p:extLst>
      <p:ext uri="{BB962C8B-B14F-4D97-AF65-F5344CB8AC3E}">
        <p14:creationId xmlns:p14="http://schemas.microsoft.com/office/powerpoint/2010/main" val="18863386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hf hdr="0" ftr="0" dt="0"/>
  <p:txStyles>
    <p:titleStyle>
      <a:lvl1pPr algn="ctr" rtl="0" eaLnBrk="1" fontAlgn="base" hangingPunct="1">
        <a:spcBef>
          <a:spcPct val="0"/>
        </a:spcBef>
        <a:spcAft>
          <a:spcPct val="0"/>
        </a:spcAft>
        <a:defRPr lang="en-US" sz="360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coe banner 1"/>
          <p:cNvPicPr>
            <a:picLocks noChangeAspect="1" noChangeArrowheads="1"/>
          </p:cNvPicPr>
          <p:nvPr/>
        </p:nvPicPr>
        <p:blipFill>
          <a:blip r:embed="rId13" cstate="print"/>
          <a:srcRect/>
          <a:stretch>
            <a:fillRect/>
          </a:stretch>
        </p:blipFill>
        <p:spPr bwMode="auto">
          <a:xfrm>
            <a:off x="101600" y="152400"/>
            <a:ext cx="12090400" cy="439738"/>
          </a:xfrm>
          <a:prstGeom prst="rect">
            <a:avLst/>
          </a:prstGeom>
          <a:noFill/>
        </p:spPr>
      </p:pic>
      <p:sp>
        <p:nvSpPr>
          <p:cNvPr id="3" name="Title Placeholder 2"/>
          <p:cNvSpPr>
            <a:spLocks noGrp="1" noChangeArrowheads="1"/>
          </p:cNvSpPr>
          <p:nvPr>
            <p:ph type="title"/>
          </p:nvPr>
        </p:nvSpPr>
        <p:spPr bwMode="auto">
          <a:xfrm>
            <a:off x="609600" y="363539"/>
            <a:ext cx="10972800" cy="80803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Rectangle 10"/>
          <p:cNvSpPr>
            <a:spLocks noChangeArrowheads="1"/>
          </p:cNvSpPr>
          <p:nvPr/>
        </p:nvSpPr>
        <p:spPr bwMode="auto">
          <a:xfrm>
            <a:off x="1" y="6643688"/>
            <a:ext cx="1180131" cy="215444"/>
          </a:xfrm>
          <a:prstGeom prst="rect">
            <a:avLst/>
          </a:prstGeom>
          <a:noFill/>
          <a:ln w="28575">
            <a:noFill/>
            <a:miter lim="800000"/>
            <a:headEnd/>
            <a:tailEnd/>
          </a:ln>
          <a:effectLst/>
        </p:spPr>
        <p:txBody>
          <a:bodyPr wrap="none">
            <a:spAutoFit/>
          </a:bodyPr>
          <a:lstStyle/>
          <a:p>
            <a:pPr algn="l"/>
            <a:r>
              <a:rPr lang="en-US" sz="800" dirty="0"/>
              <a:t>© </a:t>
            </a:r>
            <a:r>
              <a:rPr lang="en-US" sz="800" dirty="0" smtClean="0"/>
              <a:t>2009 Steven </a:t>
            </a:r>
            <a:r>
              <a:rPr lang="en-US" sz="800" dirty="0" err="1" smtClean="0"/>
              <a:t>Pelley</a:t>
            </a:r>
            <a:endParaRPr lang="en-US" sz="800" dirty="0"/>
          </a:p>
        </p:txBody>
      </p:sp>
      <p:pic>
        <p:nvPicPr>
          <p:cNvPr id="5" name="Picture 4" descr="http://weblog.infoworld.com/smbit/archives/images/logo_apc.gif"/>
          <p:cNvPicPr>
            <a:picLocks noChangeAspect="1" noChangeArrowheads="1"/>
          </p:cNvPicPr>
          <p:nvPr/>
        </p:nvPicPr>
        <p:blipFill>
          <a:blip r:embed="rId14" cstate="print"/>
          <a:srcRect t="33333" b="33333"/>
          <a:stretch>
            <a:fillRect/>
          </a:stretch>
        </p:blipFill>
        <p:spPr bwMode="auto">
          <a:xfrm>
            <a:off x="10972800" y="228600"/>
            <a:ext cx="1219200" cy="304800"/>
          </a:xfrm>
          <a:prstGeom prst="rect">
            <a:avLst/>
          </a:prstGeom>
          <a:noFill/>
        </p:spPr>
      </p:pic>
    </p:spTree>
    <p:extLst>
      <p:ext uri="{BB962C8B-B14F-4D97-AF65-F5344CB8AC3E}">
        <p14:creationId xmlns:p14="http://schemas.microsoft.com/office/powerpoint/2010/main" val="16925246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ctr" rtl="0" eaLnBrk="1" fontAlgn="base" hangingPunct="1">
        <a:spcBef>
          <a:spcPct val="0"/>
        </a:spcBef>
        <a:spcAft>
          <a:spcPct val="0"/>
        </a:spcAft>
        <a:defRPr lang="en-US" sz="360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128"/>
        </a:defRPr>
      </a:lvl2pPr>
      <a:lvl3pPr algn="ctr" rtl="0" eaLnBrk="1" fontAlgn="base" hangingPunct="1">
        <a:spcBef>
          <a:spcPct val="0"/>
        </a:spcBef>
        <a:spcAft>
          <a:spcPct val="0"/>
        </a:spcAft>
        <a:defRPr sz="4400">
          <a:solidFill>
            <a:schemeClr val="tx2"/>
          </a:solidFill>
          <a:latin typeface="Arial" charset="0"/>
          <a:ea typeface="ＭＳ Ｐゴシック" charset="-128"/>
        </a:defRPr>
      </a:lvl3pPr>
      <a:lvl4pPr algn="ctr" rtl="0" eaLnBrk="1" fontAlgn="base" hangingPunct="1">
        <a:spcBef>
          <a:spcPct val="0"/>
        </a:spcBef>
        <a:spcAft>
          <a:spcPct val="0"/>
        </a:spcAft>
        <a:defRPr sz="4400">
          <a:solidFill>
            <a:schemeClr val="tx2"/>
          </a:solidFill>
          <a:latin typeface="Arial" charset="0"/>
          <a:ea typeface="ＭＳ Ｐゴシック" charset="-128"/>
        </a:defRPr>
      </a:lvl4pPr>
      <a:lvl5pPr algn="ctr" rtl="0" eaLnBrk="1" fontAlgn="base" hangingPunct="1">
        <a:spcBef>
          <a:spcPct val="0"/>
        </a:spcBef>
        <a:spcAft>
          <a:spcPct val="0"/>
        </a:spcAft>
        <a:defRPr sz="4400">
          <a:solidFill>
            <a:schemeClr val="tx2"/>
          </a:solidFill>
          <a:latin typeface="Arial" charset="0"/>
          <a:ea typeface="ＭＳ Ｐゴシック" charset="-128"/>
        </a:defRPr>
      </a:lvl5pPr>
      <a:lvl6pPr marL="457200" algn="ctr" rtl="0" eaLnBrk="1" fontAlgn="base" hangingPunct="1">
        <a:spcBef>
          <a:spcPct val="0"/>
        </a:spcBef>
        <a:spcAft>
          <a:spcPct val="0"/>
        </a:spcAft>
        <a:defRPr sz="4400">
          <a:solidFill>
            <a:schemeClr val="tx2"/>
          </a:solidFill>
          <a:latin typeface="Arial" charset="0"/>
          <a:ea typeface="ＭＳ Ｐゴシック" charset="-128"/>
        </a:defRPr>
      </a:lvl6pPr>
      <a:lvl7pPr marL="914400" algn="ctr" rtl="0" eaLnBrk="1" fontAlgn="base" hangingPunct="1">
        <a:spcBef>
          <a:spcPct val="0"/>
        </a:spcBef>
        <a:spcAft>
          <a:spcPct val="0"/>
        </a:spcAft>
        <a:defRPr sz="4400">
          <a:solidFill>
            <a:schemeClr val="tx2"/>
          </a:solidFill>
          <a:latin typeface="Arial" charset="0"/>
          <a:ea typeface="ＭＳ Ｐゴシック" charset="-128"/>
        </a:defRPr>
      </a:lvl7pPr>
      <a:lvl8pPr marL="1371600" algn="ctr" rtl="0" eaLnBrk="1" fontAlgn="base" hangingPunct="1">
        <a:spcBef>
          <a:spcPct val="0"/>
        </a:spcBef>
        <a:spcAft>
          <a:spcPct val="0"/>
        </a:spcAft>
        <a:defRPr sz="4400">
          <a:solidFill>
            <a:schemeClr val="tx2"/>
          </a:solidFill>
          <a:latin typeface="Arial" charset="0"/>
          <a:ea typeface="ＭＳ Ｐゴシック" charset="-128"/>
        </a:defRPr>
      </a:lvl8pPr>
      <a:lvl9pPr marL="1828800" algn="ctr" rtl="0" eaLnBrk="1" fontAlgn="base" hangingPunct="1">
        <a:spcBef>
          <a:spcPct val="0"/>
        </a:spcBef>
        <a:spcAft>
          <a:spcPct val="0"/>
        </a:spcAft>
        <a:defRPr sz="4400">
          <a:solidFill>
            <a:schemeClr val="tx2"/>
          </a:solidFill>
          <a:latin typeface="Arial" charset="0"/>
          <a:ea typeface="ＭＳ Ｐゴシック" charset="-128"/>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mn-ea"/>
        </a:defRPr>
      </a:lvl2pPr>
      <a:lvl3pPr marL="1143000" indent="-228600" algn="l" rtl="0" eaLnBrk="1" fontAlgn="base" hangingPunct="1">
        <a:spcBef>
          <a:spcPct val="20000"/>
        </a:spcBef>
        <a:spcAft>
          <a:spcPct val="0"/>
        </a:spcAft>
        <a:buChar char="•"/>
        <a:defRPr sz="2400">
          <a:solidFill>
            <a:schemeClr val="tx1"/>
          </a:solidFill>
          <a:latin typeface="+mn-lt"/>
          <a:ea typeface="+mn-ea"/>
        </a:defRPr>
      </a:lvl3pPr>
      <a:lvl4pPr marL="1600200" indent="-228600" algn="l" rtl="0" eaLnBrk="1" fontAlgn="base" hangingPunct="1">
        <a:spcBef>
          <a:spcPct val="20000"/>
        </a:spcBef>
        <a:spcAft>
          <a:spcPct val="0"/>
        </a:spcAft>
        <a:buChar char="–"/>
        <a:defRPr sz="2000">
          <a:solidFill>
            <a:schemeClr val="tx1"/>
          </a:solidFill>
          <a:latin typeface="+mn-lt"/>
          <a:ea typeface="+mn-ea"/>
        </a:defRPr>
      </a:lvl4pPr>
      <a:lvl5pPr marL="2057400" indent="-228600" algn="l" rtl="0" eaLnBrk="1" fontAlgn="base" hangingPunct="1">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394479-7ABF-3443-8601-6F604153EF82}" type="datetimeFigureOut">
              <a:rPr lang="en-US" smtClean="0"/>
              <a:t>12/6/15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356412-6296-2149-B1BB-CC047E4A4C00}" type="slidenum">
              <a:rPr lang="en-US" smtClean="0"/>
              <a:t>‹#›</a:t>
            </a:fld>
            <a:endParaRPr lang="en-US"/>
          </a:p>
        </p:txBody>
      </p:sp>
    </p:spTree>
    <p:extLst>
      <p:ext uri="{BB962C8B-B14F-4D97-AF65-F5344CB8AC3E}">
        <p14:creationId xmlns:p14="http://schemas.microsoft.com/office/powerpoint/2010/main" val="127853424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chart" Target="../charts/chart2.xml"/></Relationships>
</file>

<file path=ppt/slides/_rels/slide13.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24.xml"/><Relationship Id="rId3"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3.png"/><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4.png"/><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5.png"/><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7.png"/><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8.tiff"/><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4.xml"/><Relationship Id="rId2" Type="http://schemas.openxmlformats.org/officeDocument/2006/relationships/image" Target="../media/image18.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chart" Target="../charts/char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chart" Target="../charts/char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tiff"/><Relationship Id="rId3" Type="http://schemas.openxmlformats.org/officeDocument/2006/relationships/image" Target="../media/image8.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4.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122363"/>
            <a:ext cx="12192000" cy="2387600"/>
          </a:xfrm>
        </p:spPr>
        <p:txBody>
          <a:bodyPr>
            <a:normAutofit/>
          </a:bodyPr>
          <a:lstStyle/>
          <a:p>
            <a:r>
              <a:rPr lang="en-US" dirty="0" smtClean="0"/>
              <a:t>Heterogeneous Memory Management</a:t>
            </a:r>
            <a:endParaRPr lang="en-US" dirty="0"/>
          </a:p>
        </p:txBody>
      </p:sp>
      <p:sp>
        <p:nvSpPr>
          <p:cNvPr id="3" name="Subtitle 2"/>
          <p:cNvSpPr>
            <a:spLocks noGrp="1"/>
          </p:cNvSpPr>
          <p:nvPr>
            <p:ph type="subTitle" idx="1"/>
          </p:nvPr>
        </p:nvSpPr>
        <p:spPr>
          <a:xfrm>
            <a:off x="1524000" y="4668838"/>
            <a:ext cx="9144000" cy="1655762"/>
          </a:xfrm>
        </p:spPr>
        <p:txBody>
          <a:bodyPr/>
          <a:lstStyle/>
          <a:p>
            <a:r>
              <a:rPr lang="en-US" dirty="0" smtClean="0"/>
              <a:t>Neha Agarwal</a:t>
            </a:r>
          </a:p>
          <a:p>
            <a:r>
              <a:rPr lang="en-US" dirty="0" smtClean="0"/>
              <a:t>December 18, 2015</a:t>
            </a:r>
          </a:p>
          <a:p>
            <a:r>
              <a:rPr lang="en-US" dirty="0" smtClean="0"/>
              <a:t>Thesis Proposal</a:t>
            </a:r>
            <a:endParaRPr lang="en-US" dirty="0"/>
          </a:p>
        </p:txBody>
      </p:sp>
      <p:pic>
        <p:nvPicPr>
          <p:cNvPr id="4" name="Picture 3"/>
          <p:cNvPicPr>
            <a:picLocks noChangeAspect="1"/>
          </p:cNvPicPr>
          <p:nvPr/>
        </p:nvPicPr>
        <p:blipFill>
          <a:blip r:embed="rId2"/>
          <a:stretch>
            <a:fillRect/>
          </a:stretch>
        </p:blipFill>
        <p:spPr>
          <a:xfrm>
            <a:off x="8478462" y="3892550"/>
            <a:ext cx="3242733" cy="2432050"/>
          </a:xfrm>
          <a:prstGeom prst="rect">
            <a:avLst/>
          </a:prstGeom>
        </p:spPr>
      </p:pic>
    </p:spTree>
    <p:extLst>
      <p:ext uri="{BB962C8B-B14F-4D97-AF65-F5344CB8AC3E}">
        <p14:creationId xmlns:p14="http://schemas.microsoft.com/office/powerpoint/2010/main" val="19616118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1850" y="1709738"/>
            <a:ext cx="11360150" cy="2852737"/>
          </a:xfrm>
        </p:spPr>
        <p:txBody>
          <a:bodyPr>
            <a:normAutofit/>
          </a:bodyPr>
          <a:lstStyle/>
          <a:p>
            <a:r>
              <a:rPr lang="en-US" sz="5400" dirty="0" smtClean="0">
                <a:latin typeface="Helvetica Light" charset="0"/>
                <a:ea typeface="Helvetica Light" charset="0"/>
                <a:cs typeface="Helvetica Light" charset="0"/>
              </a:rPr>
              <a:t>Bandwidth Maximization in GPUs</a:t>
            </a:r>
            <a:endParaRPr lang="en-US" sz="5400" dirty="0">
              <a:latin typeface="Helvetica Light" charset="0"/>
              <a:ea typeface="Helvetica Light" charset="0"/>
              <a:cs typeface="Helvetica Light" charset="0"/>
            </a:endParaRPr>
          </a:p>
        </p:txBody>
      </p:sp>
      <p:sp>
        <p:nvSpPr>
          <p:cNvPr id="8" name="Text Placeholder 7"/>
          <p:cNvSpPr>
            <a:spLocks noGrp="1"/>
          </p:cNvSpPr>
          <p:nvPr>
            <p:ph type="body" idx="1"/>
          </p:nvPr>
        </p:nvSpPr>
        <p:spPr>
          <a:xfrm>
            <a:off x="831850" y="4580585"/>
            <a:ext cx="10515600" cy="1500187"/>
          </a:xfrm>
        </p:spPr>
        <p:txBody>
          <a:bodyPr>
            <a:normAutofit fontScale="85000" lnSpcReduction="10000"/>
          </a:bodyPr>
          <a:lstStyle/>
          <a:p>
            <a:pPr marL="342900" indent="-342900">
              <a:buFont typeface="Arial" charset="0"/>
              <a:buChar char="•"/>
            </a:pPr>
            <a:endParaRPr lang="en-US" dirty="0" smtClean="0">
              <a:latin typeface="Helvetica" charset="0"/>
              <a:ea typeface="Helvetica" charset="0"/>
              <a:cs typeface="Helvetica" charset="0"/>
            </a:endParaRPr>
          </a:p>
          <a:p>
            <a:r>
              <a:rPr lang="en-US" sz="1700" dirty="0">
                <a:latin typeface="Helvetica Light" charset="0"/>
                <a:ea typeface="Helvetica Light" charset="0"/>
                <a:cs typeface="Helvetica Light" charset="0"/>
              </a:rPr>
              <a:t>Agarwal, N., </a:t>
            </a:r>
            <a:r>
              <a:rPr lang="en-US" sz="1700" dirty="0" err="1">
                <a:latin typeface="Helvetica Light" charset="0"/>
                <a:ea typeface="Helvetica Light" charset="0"/>
                <a:cs typeface="Helvetica Light" charset="0"/>
              </a:rPr>
              <a:t>Nellans</a:t>
            </a:r>
            <a:r>
              <a:rPr lang="en-US" sz="1700" dirty="0">
                <a:latin typeface="Helvetica Light" charset="0"/>
                <a:ea typeface="Helvetica Light" charset="0"/>
                <a:cs typeface="Helvetica Light" charset="0"/>
              </a:rPr>
              <a:t>, D., O'Connor, M., </a:t>
            </a:r>
            <a:r>
              <a:rPr lang="en-US" sz="1700" dirty="0" err="1">
                <a:latin typeface="Helvetica Light" charset="0"/>
                <a:ea typeface="Helvetica Light" charset="0"/>
                <a:cs typeface="Helvetica Light" charset="0"/>
              </a:rPr>
              <a:t>Keckler</a:t>
            </a:r>
            <a:r>
              <a:rPr lang="en-US" sz="1700" dirty="0">
                <a:latin typeface="Helvetica Light" charset="0"/>
                <a:ea typeface="Helvetica Light" charset="0"/>
                <a:cs typeface="Helvetica Light" charset="0"/>
              </a:rPr>
              <a:t>, S. W., &amp; </a:t>
            </a:r>
            <a:r>
              <a:rPr lang="en-US" sz="1700" dirty="0" err="1">
                <a:latin typeface="Helvetica Light" charset="0"/>
                <a:ea typeface="Helvetica Light" charset="0"/>
                <a:cs typeface="Helvetica Light" charset="0"/>
              </a:rPr>
              <a:t>Wenisch</a:t>
            </a:r>
            <a:r>
              <a:rPr lang="en-US" sz="1700" dirty="0">
                <a:latin typeface="Helvetica Light" charset="0"/>
                <a:ea typeface="Helvetica Light" charset="0"/>
                <a:cs typeface="Helvetica Light" charset="0"/>
              </a:rPr>
              <a:t>, T. F. (2015, February). Unlocking bandwidth for GPUs in CC-NUMA systems. In High Performance Computer Architecture (HPCA), 2015 IEEE 21st International Symposium on (pp. 354-365</a:t>
            </a:r>
            <a:r>
              <a:rPr lang="en-US" sz="1700" dirty="0" smtClean="0">
                <a:latin typeface="Helvetica Light" charset="0"/>
                <a:ea typeface="Helvetica Light" charset="0"/>
                <a:cs typeface="Helvetica Light" charset="0"/>
              </a:rPr>
              <a:t>).</a:t>
            </a:r>
          </a:p>
          <a:p>
            <a:r>
              <a:rPr lang="en-US" sz="1700" dirty="0">
                <a:latin typeface="Helvetica Light" charset="0"/>
                <a:ea typeface="Helvetica Light" charset="0"/>
                <a:cs typeface="Helvetica Light" charset="0"/>
              </a:rPr>
              <a:t>Agarwal, N., </a:t>
            </a:r>
            <a:r>
              <a:rPr lang="en-US" sz="1700" dirty="0" err="1">
                <a:latin typeface="Helvetica Light" charset="0"/>
                <a:ea typeface="Helvetica Light" charset="0"/>
                <a:cs typeface="Helvetica Light" charset="0"/>
              </a:rPr>
              <a:t>Nellans</a:t>
            </a:r>
            <a:r>
              <a:rPr lang="en-US" sz="1700" dirty="0">
                <a:latin typeface="Helvetica Light" charset="0"/>
                <a:ea typeface="Helvetica Light" charset="0"/>
                <a:cs typeface="Helvetica Light" charset="0"/>
              </a:rPr>
              <a:t>, D., Stephenson, M., O'Connor, M., &amp; </a:t>
            </a:r>
            <a:r>
              <a:rPr lang="en-US" sz="1700" dirty="0" err="1">
                <a:latin typeface="Helvetica Light" charset="0"/>
                <a:ea typeface="Helvetica Light" charset="0"/>
                <a:cs typeface="Helvetica Light" charset="0"/>
              </a:rPr>
              <a:t>Keckler</a:t>
            </a:r>
            <a:r>
              <a:rPr lang="en-US" sz="1700" dirty="0">
                <a:latin typeface="Helvetica Light" charset="0"/>
                <a:ea typeface="Helvetica Light" charset="0"/>
                <a:cs typeface="Helvetica Light" charset="0"/>
              </a:rPr>
              <a:t>, S. W. (2015, March). Page Placement Strategies for GPUs within Heterogeneous Memory Systems. In Proceedings of the Twentieth International Conference on Architectural Support </a:t>
            </a:r>
            <a:r>
              <a:rPr lang="en-US" sz="1700" dirty="0" smtClean="0">
                <a:latin typeface="Helvetica Light" charset="0"/>
                <a:ea typeface="Helvetica Light" charset="0"/>
                <a:cs typeface="Helvetica Light" charset="0"/>
              </a:rPr>
              <a:t>for Programming </a:t>
            </a:r>
            <a:r>
              <a:rPr lang="en-US" sz="1700" dirty="0">
                <a:latin typeface="Helvetica Light" charset="0"/>
                <a:ea typeface="Helvetica Light" charset="0"/>
                <a:cs typeface="Helvetica Light" charset="0"/>
              </a:rPr>
              <a:t>Languages and Operating Systems (pp. 607-618</a:t>
            </a:r>
            <a:r>
              <a:rPr lang="en-US" sz="1700" dirty="0" smtClean="0">
                <a:latin typeface="Helvetica Light" charset="0"/>
                <a:ea typeface="Helvetica Light" charset="0"/>
                <a:cs typeface="Helvetica Light" charset="0"/>
              </a:rPr>
              <a:t>).</a:t>
            </a:r>
            <a:endParaRPr lang="en-US" sz="1700"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10</a:t>
            </a:fld>
            <a:endParaRPr lang="en-US" dirty="0"/>
          </a:p>
        </p:txBody>
      </p:sp>
    </p:spTree>
    <p:extLst>
      <p:ext uri="{BB962C8B-B14F-4D97-AF65-F5344CB8AC3E}">
        <p14:creationId xmlns:p14="http://schemas.microsoft.com/office/powerpoint/2010/main" val="4936204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GPU </a:t>
            </a:r>
            <a:r>
              <a:rPr lang="en-US" dirty="0" smtClean="0"/>
              <a:t>Workloads:</a:t>
            </a:r>
            <a:br>
              <a:rPr lang="en-US" dirty="0" smtClean="0"/>
            </a:br>
            <a:r>
              <a:rPr lang="en-US" dirty="0" smtClean="0"/>
              <a:t>Memory </a:t>
            </a:r>
            <a:r>
              <a:rPr lang="en-US" smtClean="0"/>
              <a:t>Bandwidth Sensitive</a:t>
            </a:r>
            <a:endParaRPr lang="en-US" dirty="0"/>
          </a:p>
        </p:txBody>
      </p:sp>
      <p:graphicFrame>
        <p:nvGraphicFramePr>
          <p:cNvPr id="7" name="Chart 6"/>
          <p:cNvGraphicFramePr>
            <a:graphicFrameLocks/>
          </p:cNvGraphicFramePr>
          <p:nvPr>
            <p:extLst>
              <p:ext uri="{D42A27DB-BD31-4B8C-83A1-F6EECF244321}">
                <p14:modId xmlns:p14="http://schemas.microsoft.com/office/powerpoint/2010/main" val="494392441"/>
              </p:ext>
            </p:extLst>
          </p:nvPr>
        </p:nvGraphicFramePr>
        <p:xfrm>
          <a:off x="2129094" y="1804586"/>
          <a:ext cx="7933811" cy="383787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0" y="5870096"/>
            <a:ext cx="12192000" cy="584775"/>
          </a:xfrm>
          <a:prstGeom prst="rect">
            <a:avLst/>
          </a:prstGeom>
          <a:noFill/>
        </p:spPr>
        <p:txBody>
          <a:bodyPr wrap="square" rtlCol="0">
            <a:spAutoFit/>
          </a:bodyPr>
          <a:lstStyle/>
          <a:p>
            <a:pPr algn="ctr"/>
            <a:r>
              <a:rPr lang="en-US" sz="3200" dirty="0">
                <a:solidFill>
                  <a:srgbClr val="FF0000"/>
                </a:solidFill>
                <a:latin typeface="Helvetica" charset="0"/>
                <a:ea typeface="Helvetica" charset="0"/>
                <a:cs typeface="Helvetica" charset="0"/>
              </a:rPr>
              <a:t>Applications perform up to 2.8x better with 3x more BW</a:t>
            </a:r>
          </a:p>
        </p:txBody>
      </p:sp>
    </p:spTree>
    <p:extLst>
      <p:ext uri="{BB962C8B-B14F-4D97-AF65-F5344CB8AC3E}">
        <p14:creationId xmlns:p14="http://schemas.microsoft.com/office/powerpoint/2010/main" val="98604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GPU </a:t>
            </a:r>
            <a:r>
              <a:rPr lang="en-US" dirty="0" smtClean="0"/>
              <a:t>Workloads:</a:t>
            </a:r>
            <a:br>
              <a:rPr lang="en-US" dirty="0" smtClean="0"/>
            </a:br>
            <a:r>
              <a:rPr lang="en-US" dirty="0" smtClean="0"/>
              <a:t>Memory Latency Tolerant</a:t>
            </a:r>
            <a:endParaRPr lang="en-US" dirty="0"/>
          </a:p>
        </p:txBody>
      </p:sp>
      <p:sp>
        <p:nvSpPr>
          <p:cNvPr id="9" name="TextBox 8"/>
          <p:cNvSpPr txBox="1"/>
          <p:nvPr/>
        </p:nvSpPr>
        <p:spPr>
          <a:xfrm>
            <a:off x="0" y="5870096"/>
            <a:ext cx="12192000" cy="553998"/>
          </a:xfrm>
          <a:prstGeom prst="rect">
            <a:avLst/>
          </a:prstGeom>
          <a:noFill/>
        </p:spPr>
        <p:txBody>
          <a:bodyPr wrap="square" rtlCol="0">
            <a:spAutoFit/>
          </a:bodyPr>
          <a:lstStyle/>
          <a:p>
            <a:pPr algn="ctr"/>
            <a:r>
              <a:rPr lang="en-US" sz="3000" dirty="0">
                <a:solidFill>
                  <a:srgbClr val="FF0000"/>
                </a:solidFill>
                <a:latin typeface="Helvetica" charset="0"/>
                <a:ea typeface="Helvetica" charset="0"/>
                <a:cs typeface="Helvetica" charset="0"/>
              </a:rPr>
              <a:t>Applications are more sensitive to memory bandwidth than latency </a:t>
            </a:r>
          </a:p>
        </p:txBody>
      </p:sp>
      <p:graphicFrame>
        <p:nvGraphicFramePr>
          <p:cNvPr id="12" name="Chart 11"/>
          <p:cNvGraphicFramePr>
            <a:graphicFrameLocks/>
          </p:cNvGraphicFramePr>
          <p:nvPr>
            <p:extLst>
              <p:ext uri="{D42A27DB-BD31-4B8C-83A1-F6EECF244321}">
                <p14:modId xmlns:p14="http://schemas.microsoft.com/office/powerpoint/2010/main" val="1877471511"/>
              </p:ext>
            </p:extLst>
          </p:nvPr>
        </p:nvGraphicFramePr>
        <p:xfrm>
          <a:off x="1776035" y="1807539"/>
          <a:ext cx="8639929" cy="38319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88827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Evolving </a:t>
            </a:r>
            <a:r>
              <a:rPr lang="en-US" smtClean="0"/>
              <a:t>GPU </a:t>
            </a:r>
            <a:r>
              <a:rPr lang="en-US"/>
              <a:t>M</a:t>
            </a:r>
            <a:r>
              <a:rPr lang="en-US" smtClean="0"/>
              <a:t>emory </a:t>
            </a:r>
            <a:r>
              <a:rPr lang="en-US" dirty="0"/>
              <a:t>S</a:t>
            </a:r>
            <a:r>
              <a:rPr lang="en-US" smtClean="0"/>
              <a:t>ystem</a:t>
            </a:r>
            <a:endParaRPr lang="en-US" dirty="0"/>
          </a:p>
        </p:txBody>
      </p:sp>
      <p:cxnSp>
        <p:nvCxnSpPr>
          <p:cNvPr id="37" name="Straight Arrow Connector 36"/>
          <p:cNvCxnSpPr/>
          <p:nvPr/>
        </p:nvCxnSpPr>
        <p:spPr>
          <a:xfrm flipV="1">
            <a:off x="592514" y="3907365"/>
            <a:ext cx="11444303" cy="289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590894" y="3408061"/>
            <a:ext cx="3349409" cy="502766"/>
          </a:xfrm>
          <a:prstGeom prst="rect">
            <a:avLst/>
          </a:prstGeom>
          <a:noFill/>
        </p:spPr>
        <p:txBody>
          <a:bodyPr wrap="square" rtlCol="0">
            <a:spAutoFit/>
          </a:bodyPr>
          <a:lstStyle/>
          <a:p>
            <a:pPr algn="ctr"/>
            <a:r>
              <a:rPr lang="en-US" sz="2667" dirty="0">
                <a:solidFill>
                  <a:schemeClr val="tx1">
                    <a:lumMod val="75000"/>
                  </a:schemeClr>
                </a:solidFill>
                <a:latin typeface="Helvetica" charset="0"/>
                <a:ea typeface="Helvetica" charset="0"/>
                <a:cs typeface="Helvetica" charset="0"/>
              </a:rPr>
              <a:t>CUDA 1.0-5.x</a:t>
            </a:r>
          </a:p>
        </p:txBody>
      </p:sp>
      <p:sp>
        <p:nvSpPr>
          <p:cNvPr id="40" name="TextBox 39"/>
          <p:cNvSpPr txBox="1"/>
          <p:nvPr/>
        </p:nvSpPr>
        <p:spPr>
          <a:xfrm>
            <a:off x="3935405" y="3400350"/>
            <a:ext cx="3713873" cy="502766"/>
          </a:xfrm>
          <a:prstGeom prst="rect">
            <a:avLst/>
          </a:prstGeom>
          <a:noFill/>
        </p:spPr>
        <p:txBody>
          <a:bodyPr wrap="square" rtlCol="0">
            <a:spAutoFit/>
          </a:bodyPr>
          <a:lstStyle/>
          <a:p>
            <a:pPr algn="ctr"/>
            <a:r>
              <a:rPr lang="en-US" sz="2667" dirty="0">
                <a:solidFill>
                  <a:schemeClr val="tx1">
                    <a:lumMod val="75000"/>
                  </a:schemeClr>
                </a:solidFill>
                <a:latin typeface="Helvetica" charset="0"/>
                <a:ea typeface="Helvetica" charset="0"/>
                <a:cs typeface="Helvetica" charset="0"/>
              </a:rPr>
              <a:t>CUDA 6.0+: Current</a:t>
            </a:r>
          </a:p>
        </p:txBody>
      </p:sp>
      <p:sp>
        <p:nvSpPr>
          <p:cNvPr id="41" name="TextBox 40"/>
          <p:cNvSpPr txBox="1"/>
          <p:nvPr/>
        </p:nvSpPr>
        <p:spPr>
          <a:xfrm>
            <a:off x="7638567" y="3408061"/>
            <a:ext cx="4274874" cy="502766"/>
          </a:xfrm>
          <a:prstGeom prst="rect">
            <a:avLst/>
          </a:prstGeom>
          <a:noFill/>
        </p:spPr>
        <p:txBody>
          <a:bodyPr wrap="square" rtlCol="0">
            <a:spAutoFit/>
          </a:bodyPr>
          <a:lstStyle/>
          <a:p>
            <a:pPr algn="ctr"/>
            <a:r>
              <a:rPr lang="en-US" sz="2667" dirty="0">
                <a:solidFill>
                  <a:schemeClr val="tx1">
                    <a:lumMod val="75000"/>
                  </a:schemeClr>
                </a:solidFill>
                <a:latin typeface="Helvetica" charset="0"/>
                <a:ea typeface="Helvetica" charset="0"/>
                <a:cs typeface="Helvetica" charset="0"/>
              </a:rPr>
              <a:t>Future</a:t>
            </a:r>
          </a:p>
        </p:txBody>
      </p:sp>
      <p:sp>
        <p:nvSpPr>
          <p:cNvPr id="43" name="TextBox 42"/>
          <p:cNvSpPr txBox="1"/>
          <p:nvPr/>
        </p:nvSpPr>
        <p:spPr>
          <a:xfrm>
            <a:off x="431473" y="3899654"/>
            <a:ext cx="3462566" cy="2349105"/>
          </a:xfrm>
          <a:prstGeom prst="rect">
            <a:avLst/>
          </a:prstGeom>
          <a:noFill/>
        </p:spPr>
        <p:txBody>
          <a:bodyPr wrap="square" rtlCol="0">
            <a:spAutoFit/>
          </a:bodyPr>
          <a:lstStyle/>
          <a:p>
            <a:pPr algn="ctr"/>
            <a:r>
              <a:rPr lang="en-US" sz="2444" dirty="0" err="1">
                <a:solidFill>
                  <a:schemeClr val="tx1">
                    <a:lumMod val="75000"/>
                  </a:schemeClr>
                </a:solidFill>
                <a:latin typeface="Helvetica" charset="0"/>
                <a:ea typeface="Helvetica" charset="0"/>
                <a:cs typeface="Helvetica" charset="0"/>
              </a:rPr>
              <a:t>cudaMemcpy</a:t>
            </a:r>
            <a:endParaRPr lang="en-US" sz="2444" dirty="0">
              <a:solidFill>
                <a:schemeClr val="tx1">
                  <a:lumMod val="75000"/>
                </a:schemeClr>
              </a:solidFill>
              <a:latin typeface="Helvetica" charset="0"/>
              <a:ea typeface="Helvetica" charset="0"/>
              <a:cs typeface="Helvetica" charset="0"/>
            </a:endParaRPr>
          </a:p>
          <a:p>
            <a:pPr algn="ctr"/>
            <a:endParaRPr lang="en-US" sz="2444" dirty="0">
              <a:solidFill>
                <a:schemeClr val="tx1">
                  <a:lumMod val="75000"/>
                </a:schemeClr>
              </a:solidFill>
              <a:latin typeface="Helvetica" charset="0"/>
              <a:ea typeface="Helvetica" charset="0"/>
              <a:cs typeface="Helvetica" charset="0"/>
            </a:endParaRPr>
          </a:p>
          <a:p>
            <a:pPr algn="ctr"/>
            <a:endParaRPr lang="en-US" sz="2444" dirty="0">
              <a:solidFill>
                <a:schemeClr val="tx1">
                  <a:lumMod val="75000"/>
                </a:schemeClr>
              </a:solidFill>
              <a:latin typeface="Helvetica" charset="0"/>
              <a:ea typeface="Helvetica" charset="0"/>
              <a:cs typeface="Helvetica" charset="0"/>
            </a:endParaRPr>
          </a:p>
          <a:p>
            <a:pPr algn="ctr"/>
            <a:r>
              <a:rPr lang="en-US" sz="2444" dirty="0">
                <a:solidFill>
                  <a:schemeClr val="tx1">
                    <a:lumMod val="75000"/>
                  </a:schemeClr>
                </a:solidFill>
                <a:latin typeface="Helvetica" charset="0"/>
                <a:ea typeface="Helvetica" charset="0"/>
                <a:cs typeface="Helvetica" charset="0"/>
              </a:rPr>
              <a:t>Programmer controlled copying to GPU memory</a:t>
            </a:r>
          </a:p>
        </p:txBody>
      </p:sp>
      <p:sp>
        <p:nvSpPr>
          <p:cNvPr id="44" name="TextBox 43"/>
          <p:cNvSpPr txBox="1"/>
          <p:nvPr/>
        </p:nvSpPr>
        <p:spPr>
          <a:xfrm>
            <a:off x="3606800" y="3899654"/>
            <a:ext cx="3926813" cy="2349105"/>
          </a:xfrm>
          <a:prstGeom prst="rect">
            <a:avLst/>
          </a:prstGeom>
          <a:noFill/>
        </p:spPr>
        <p:txBody>
          <a:bodyPr wrap="square" rtlCol="0">
            <a:spAutoFit/>
          </a:bodyPr>
          <a:lstStyle/>
          <a:p>
            <a:pPr algn="ctr"/>
            <a:r>
              <a:rPr lang="en-US" sz="2444" dirty="0">
                <a:solidFill>
                  <a:schemeClr val="tx1">
                    <a:lumMod val="75000"/>
                  </a:schemeClr>
                </a:solidFill>
                <a:latin typeface="Helvetica" charset="0"/>
                <a:ea typeface="Helvetica" charset="0"/>
                <a:cs typeface="Helvetica" charset="0"/>
              </a:rPr>
              <a:t>Unified virtual memory</a:t>
            </a:r>
          </a:p>
          <a:p>
            <a:pPr algn="ctr"/>
            <a:endParaRPr lang="en-US" sz="2444" dirty="0">
              <a:solidFill>
                <a:schemeClr val="tx1">
                  <a:lumMod val="75000"/>
                </a:schemeClr>
              </a:solidFill>
              <a:latin typeface="Helvetica" charset="0"/>
              <a:ea typeface="Helvetica" charset="0"/>
              <a:cs typeface="Helvetica" charset="0"/>
            </a:endParaRPr>
          </a:p>
          <a:p>
            <a:pPr algn="ctr"/>
            <a:endParaRPr lang="en-US" sz="2444" dirty="0">
              <a:solidFill>
                <a:schemeClr val="tx1">
                  <a:lumMod val="75000"/>
                </a:schemeClr>
              </a:solidFill>
              <a:latin typeface="Helvetica" charset="0"/>
              <a:ea typeface="Helvetica" charset="0"/>
              <a:cs typeface="Helvetica" charset="0"/>
            </a:endParaRPr>
          </a:p>
          <a:p>
            <a:pPr algn="ctr"/>
            <a:r>
              <a:rPr lang="en-US" sz="2444" dirty="0">
                <a:solidFill>
                  <a:schemeClr val="tx1">
                    <a:lumMod val="75000"/>
                  </a:schemeClr>
                </a:solidFill>
                <a:latin typeface="Helvetica" charset="0"/>
                <a:ea typeface="Helvetica" charset="0"/>
                <a:cs typeface="Helvetica" charset="0"/>
              </a:rPr>
              <a:t>Run-time controlled copying </a:t>
            </a:r>
            <a:r>
              <a:rPr lang="en-US" sz="2444" dirty="0">
                <a:solidFill>
                  <a:schemeClr val="tx1">
                    <a:lumMod val="75000"/>
                  </a:schemeClr>
                </a:solidFill>
                <a:latin typeface="Helvetica" charset="0"/>
                <a:ea typeface="Helvetica" charset="0"/>
                <a:cs typeface="Helvetica" charset="0"/>
                <a:sym typeface="Wingdings"/>
              </a:rPr>
              <a:t> </a:t>
            </a:r>
            <a:endParaRPr lang="en-US" sz="2444" dirty="0" smtClean="0">
              <a:solidFill>
                <a:schemeClr val="tx1">
                  <a:lumMod val="75000"/>
                </a:schemeClr>
              </a:solidFill>
              <a:latin typeface="Helvetica" charset="0"/>
              <a:ea typeface="Helvetica" charset="0"/>
              <a:cs typeface="Helvetica" charset="0"/>
              <a:sym typeface="Wingdings"/>
            </a:endParaRPr>
          </a:p>
          <a:p>
            <a:pPr algn="ctr"/>
            <a:r>
              <a:rPr lang="en-US" sz="2444" dirty="0" smtClean="0">
                <a:solidFill>
                  <a:schemeClr val="tx1">
                    <a:lumMod val="75000"/>
                  </a:schemeClr>
                </a:solidFill>
                <a:latin typeface="Helvetica" charset="0"/>
                <a:ea typeface="Helvetica" charset="0"/>
                <a:cs typeface="Helvetica" charset="0"/>
              </a:rPr>
              <a:t>Better </a:t>
            </a:r>
            <a:r>
              <a:rPr lang="en-US" sz="2444" dirty="0">
                <a:solidFill>
                  <a:schemeClr val="tx1">
                    <a:lumMod val="75000"/>
                  </a:schemeClr>
                </a:solidFill>
                <a:latin typeface="Helvetica" charset="0"/>
                <a:ea typeface="Helvetica" charset="0"/>
                <a:cs typeface="Helvetica" charset="0"/>
              </a:rPr>
              <a:t>productivity</a:t>
            </a:r>
          </a:p>
        </p:txBody>
      </p:sp>
      <p:sp>
        <p:nvSpPr>
          <p:cNvPr id="45" name="TextBox 44"/>
          <p:cNvSpPr txBox="1"/>
          <p:nvPr/>
        </p:nvSpPr>
        <p:spPr>
          <a:xfrm>
            <a:off x="7442200" y="3915732"/>
            <a:ext cx="4749800" cy="1972976"/>
          </a:xfrm>
          <a:prstGeom prst="rect">
            <a:avLst/>
          </a:prstGeom>
          <a:noFill/>
        </p:spPr>
        <p:txBody>
          <a:bodyPr wrap="square" rtlCol="0">
            <a:spAutoFit/>
          </a:bodyPr>
          <a:lstStyle/>
          <a:p>
            <a:pPr algn="ctr"/>
            <a:r>
              <a:rPr lang="en-US" sz="2444" dirty="0">
                <a:solidFill>
                  <a:schemeClr val="tx1">
                    <a:lumMod val="75000"/>
                  </a:schemeClr>
                </a:solidFill>
                <a:latin typeface="Helvetica" charset="0"/>
                <a:ea typeface="Helvetica" charset="0"/>
                <a:cs typeface="Helvetica" charset="0"/>
              </a:rPr>
              <a:t>CPU-GPU cache-coherent</a:t>
            </a:r>
          </a:p>
          <a:p>
            <a:pPr algn="ctr"/>
            <a:r>
              <a:rPr lang="en-US" sz="2444" dirty="0">
                <a:solidFill>
                  <a:schemeClr val="tx1">
                    <a:lumMod val="75000"/>
                  </a:schemeClr>
                </a:solidFill>
                <a:latin typeface="Helvetica" charset="0"/>
                <a:ea typeface="Helvetica" charset="0"/>
                <a:cs typeface="Helvetica" charset="0"/>
              </a:rPr>
              <a:t>high BW interconnect</a:t>
            </a:r>
          </a:p>
          <a:p>
            <a:pPr algn="ctr"/>
            <a:endParaRPr lang="en-US" sz="2444" dirty="0">
              <a:solidFill>
                <a:srgbClr val="76B900"/>
              </a:solidFill>
              <a:latin typeface="Helvetica" charset="0"/>
              <a:ea typeface="Helvetica" charset="0"/>
              <a:cs typeface="Helvetica" charset="0"/>
            </a:endParaRPr>
          </a:p>
          <a:p>
            <a:pPr algn="ctr"/>
            <a:r>
              <a:rPr lang="en-US" sz="2444" dirty="0">
                <a:solidFill>
                  <a:srgbClr val="FF0000"/>
                </a:solidFill>
                <a:latin typeface="Helvetica" charset="0"/>
                <a:ea typeface="Helvetica" charset="0"/>
                <a:cs typeface="Helvetica" charset="0"/>
              </a:rPr>
              <a:t>How to best exploit full BW while maintaining programmability? </a:t>
            </a:r>
          </a:p>
        </p:txBody>
      </p:sp>
      <p:sp>
        <p:nvSpPr>
          <p:cNvPr id="46" name="Rounded Rectangle 45"/>
          <p:cNvSpPr/>
          <p:nvPr/>
        </p:nvSpPr>
        <p:spPr>
          <a:xfrm rot="16200000">
            <a:off x="-518199" y="3697838"/>
            <a:ext cx="1804383" cy="41905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667" b="1" dirty="0">
                <a:solidFill>
                  <a:schemeClr val="tx1"/>
                </a:solidFill>
                <a:latin typeface="Helvetica" charset="0"/>
                <a:ea typeface="Helvetica" charset="0"/>
                <a:cs typeface="Helvetica" charset="0"/>
              </a:rPr>
              <a:t>Roadmap</a:t>
            </a:r>
          </a:p>
        </p:txBody>
      </p:sp>
      <p:grpSp>
        <p:nvGrpSpPr>
          <p:cNvPr id="65" name="Group 64"/>
          <p:cNvGrpSpPr/>
          <p:nvPr/>
        </p:nvGrpSpPr>
        <p:grpSpPr>
          <a:xfrm>
            <a:off x="1468873" y="1842129"/>
            <a:ext cx="1359799" cy="721804"/>
            <a:chOff x="1346969" y="2321406"/>
            <a:chExt cx="1223819" cy="649624"/>
          </a:xfrm>
        </p:grpSpPr>
        <p:sp>
          <p:nvSpPr>
            <p:cNvPr id="78" name="Rounded Rectangle 77"/>
            <p:cNvSpPr/>
            <p:nvPr/>
          </p:nvSpPr>
          <p:spPr>
            <a:xfrm>
              <a:off x="1416242" y="2401455"/>
              <a:ext cx="1154546" cy="56957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79" name="Rounded Rectangle 78"/>
            <p:cNvSpPr/>
            <p:nvPr/>
          </p:nvSpPr>
          <p:spPr>
            <a:xfrm>
              <a:off x="1346969" y="2321406"/>
              <a:ext cx="1154546" cy="56957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GDDR5</a:t>
              </a:r>
            </a:p>
          </p:txBody>
        </p:sp>
      </p:grpSp>
      <p:sp>
        <p:nvSpPr>
          <p:cNvPr id="66" name="Rounded Rectangle 65"/>
          <p:cNvSpPr/>
          <p:nvPr/>
        </p:nvSpPr>
        <p:spPr>
          <a:xfrm>
            <a:off x="4018063" y="1768189"/>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67" name="Rounded Rectangle 66"/>
          <p:cNvSpPr/>
          <p:nvPr/>
        </p:nvSpPr>
        <p:spPr>
          <a:xfrm>
            <a:off x="6950666" y="1768189"/>
            <a:ext cx="1069023" cy="95955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CPU</a:t>
            </a:r>
          </a:p>
        </p:txBody>
      </p:sp>
      <p:cxnSp>
        <p:nvCxnSpPr>
          <p:cNvPr id="69" name="Straight Arrow Connector 68"/>
          <p:cNvCxnSpPr>
            <a:stCxn id="67" idx="3"/>
          </p:cNvCxnSpPr>
          <p:nvPr/>
        </p:nvCxnSpPr>
        <p:spPr>
          <a:xfrm flipV="1">
            <a:off x="8019689" y="2239347"/>
            <a:ext cx="1064547" cy="8620"/>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stCxn id="66" idx="3"/>
            <a:endCxn id="67" idx="1"/>
          </p:cNvCxnSpPr>
          <p:nvPr/>
        </p:nvCxnSpPr>
        <p:spPr>
          <a:xfrm>
            <a:off x="5087086" y="2247967"/>
            <a:ext cx="1863580" cy="0"/>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2743815" y="2275306"/>
            <a:ext cx="1335544" cy="365934"/>
          </a:xfrm>
          <a:prstGeom prst="rect">
            <a:avLst/>
          </a:prstGeom>
          <a:noFill/>
        </p:spPr>
        <p:txBody>
          <a:bodyPr wrap="square" rtlCol="0">
            <a:spAutoFit/>
          </a:bodyPr>
          <a:lstStyle/>
          <a:p>
            <a:pPr algn="ctr"/>
            <a:r>
              <a:rPr lang="en-US" sz="1778" dirty="0"/>
              <a:t>200 GB/s</a:t>
            </a:r>
          </a:p>
        </p:txBody>
      </p:sp>
      <p:sp>
        <p:nvSpPr>
          <p:cNvPr id="72" name="TextBox 71"/>
          <p:cNvSpPr txBox="1"/>
          <p:nvPr/>
        </p:nvSpPr>
        <p:spPr>
          <a:xfrm>
            <a:off x="5057303" y="2246607"/>
            <a:ext cx="1881234" cy="365934"/>
          </a:xfrm>
          <a:prstGeom prst="rect">
            <a:avLst/>
          </a:prstGeom>
          <a:noFill/>
        </p:spPr>
        <p:txBody>
          <a:bodyPr wrap="square" rtlCol="0">
            <a:spAutoFit/>
          </a:bodyPr>
          <a:lstStyle/>
          <a:p>
            <a:pPr algn="ctr"/>
            <a:r>
              <a:rPr lang="en-US" sz="1778" dirty="0">
                <a:solidFill>
                  <a:schemeClr val="tx2"/>
                </a:solidFill>
              </a:rPr>
              <a:t>80 GB/s</a:t>
            </a:r>
          </a:p>
        </p:txBody>
      </p:sp>
      <p:sp>
        <p:nvSpPr>
          <p:cNvPr id="73" name="TextBox 72"/>
          <p:cNvSpPr txBox="1"/>
          <p:nvPr/>
        </p:nvSpPr>
        <p:spPr>
          <a:xfrm>
            <a:off x="8039204" y="2263641"/>
            <a:ext cx="1045032" cy="365934"/>
          </a:xfrm>
          <a:prstGeom prst="rect">
            <a:avLst/>
          </a:prstGeom>
          <a:noFill/>
        </p:spPr>
        <p:txBody>
          <a:bodyPr wrap="square" rtlCol="0">
            <a:spAutoFit/>
          </a:bodyPr>
          <a:lstStyle/>
          <a:p>
            <a:pPr algn="ctr"/>
            <a:r>
              <a:rPr lang="en-US" sz="1778" dirty="0"/>
              <a:t>80 GB/s</a:t>
            </a:r>
          </a:p>
        </p:txBody>
      </p:sp>
      <p:sp>
        <p:nvSpPr>
          <p:cNvPr id="74" name="TextBox 73"/>
          <p:cNvSpPr txBox="1"/>
          <p:nvPr/>
        </p:nvSpPr>
        <p:spPr>
          <a:xfrm>
            <a:off x="4998329" y="1570930"/>
            <a:ext cx="1998516" cy="639534"/>
          </a:xfrm>
          <a:prstGeom prst="rect">
            <a:avLst/>
          </a:prstGeom>
          <a:noFill/>
        </p:spPr>
        <p:txBody>
          <a:bodyPr wrap="square" rtlCol="0">
            <a:spAutoFit/>
          </a:bodyPr>
          <a:lstStyle/>
          <a:p>
            <a:pPr algn="ctr"/>
            <a:r>
              <a:rPr lang="en-US" sz="1778" dirty="0" err="1">
                <a:solidFill>
                  <a:schemeClr val="tx2"/>
                </a:solidFill>
              </a:rPr>
              <a:t>NVLink</a:t>
            </a:r>
            <a:endParaRPr lang="en-US" sz="1778" dirty="0">
              <a:solidFill>
                <a:schemeClr val="tx2"/>
              </a:solidFill>
            </a:endParaRPr>
          </a:p>
          <a:p>
            <a:pPr algn="ctr"/>
            <a:r>
              <a:rPr lang="en-US" sz="1778" dirty="0">
                <a:solidFill>
                  <a:schemeClr val="tx2"/>
                </a:solidFill>
              </a:rPr>
              <a:t>(Cache Coherent)</a:t>
            </a:r>
          </a:p>
        </p:txBody>
      </p:sp>
      <p:cxnSp>
        <p:nvCxnSpPr>
          <p:cNvPr id="75" name="Straight Arrow Connector 74"/>
          <p:cNvCxnSpPr>
            <a:stCxn id="66" idx="1"/>
            <a:endCxn id="78" idx="3"/>
          </p:cNvCxnSpPr>
          <p:nvPr/>
        </p:nvCxnSpPr>
        <p:spPr>
          <a:xfrm flipH="1" flipV="1">
            <a:off x="2828671" y="2247504"/>
            <a:ext cx="1189391" cy="463"/>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250621" y="1796418"/>
            <a:ext cx="1523647" cy="365934"/>
          </a:xfrm>
          <a:prstGeom prst="rect">
            <a:avLst/>
          </a:prstGeom>
          <a:noFill/>
        </p:spPr>
        <p:txBody>
          <a:bodyPr wrap="square" rtlCol="0">
            <a:spAutoFit/>
          </a:bodyPr>
          <a:lstStyle/>
          <a:p>
            <a:pPr algn="ctr"/>
            <a:r>
              <a:rPr lang="en-US" sz="1778" dirty="0"/>
              <a:t>PCI-E</a:t>
            </a:r>
          </a:p>
        </p:txBody>
      </p:sp>
      <p:sp>
        <p:nvSpPr>
          <p:cNvPr id="50" name="TextBox 49"/>
          <p:cNvSpPr txBox="1"/>
          <p:nvPr/>
        </p:nvSpPr>
        <p:spPr>
          <a:xfrm>
            <a:off x="5080318" y="2250250"/>
            <a:ext cx="1881542" cy="365934"/>
          </a:xfrm>
          <a:prstGeom prst="rect">
            <a:avLst/>
          </a:prstGeom>
          <a:noFill/>
        </p:spPr>
        <p:txBody>
          <a:bodyPr wrap="square" rtlCol="0">
            <a:spAutoFit/>
          </a:bodyPr>
          <a:lstStyle/>
          <a:p>
            <a:pPr algn="ctr"/>
            <a:r>
              <a:rPr lang="en-US" sz="1778" dirty="0"/>
              <a:t>15.8 GB/s</a:t>
            </a:r>
          </a:p>
        </p:txBody>
      </p:sp>
      <p:cxnSp>
        <p:nvCxnSpPr>
          <p:cNvPr id="52" name="Straight Connector 51"/>
          <p:cNvCxnSpPr/>
          <p:nvPr/>
        </p:nvCxnSpPr>
        <p:spPr>
          <a:xfrm flipH="1">
            <a:off x="3924882" y="3560547"/>
            <a:ext cx="5292" cy="2768083"/>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a:off x="7633548" y="3560237"/>
            <a:ext cx="5292" cy="2768083"/>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9078184" y="1894829"/>
            <a:ext cx="1359799" cy="721804"/>
            <a:chOff x="1346969" y="2321406"/>
            <a:chExt cx="1223819" cy="649624"/>
          </a:xfrm>
        </p:grpSpPr>
        <p:sp>
          <p:nvSpPr>
            <p:cNvPr id="48" name="Rounded Rectangle 47"/>
            <p:cNvSpPr/>
            <p:nvPr/>
          </p:nvSpPr>
          <p:spPr>
            <a:xfrm>
              <a:off x="1416242" y="2401455"/>
              <a:ext cx="1154546" cy="569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51" name="Rounded Rectangle 50"/>
            <p:cNvSpPr/>
            <p:nvPr/>
          </p:nvSpPr>
          <p:spPr>
            <a:xfrm>
              <a:off x="1346969" y="2321406"/>
              <a:ext cx="1154546" cy="5695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000000"/>
                  </a:solidFill>
                </a:rPr>
                <a:t>DDR4</a:t>
              </a:r>
            </a:p>
          </p:txBody>
        </p:sp>
      </p:grpSp>
    </p:spTree>
    <p:custDataLst>
      <p:tags r:id="rId1"/>
    </p:custDataLst>
    <p:extLst>
      <p:ext uri="{BB962C8B-B14F-4D97-AF65-F5344CB8AC3E}">
        <p14:creationId xmlns:p14="http://schemas.microsoft.com/office/powerpoint/2010/main" val="241785012"/>
      </p:ext>
    </p:extLst>
  </p:cSld>
  <p:clrMapOvr>
    <a:masterClrMapping/>
  </p:clrMapOvr>
  <mc:AlternateContent xmlns:mc="http://schemas.openxmlformats.org/markup-compatibility/2006" xmlns:p14="http://schemas.microsoft.com/office/powerpoint/2010/main">
    <mc:Choice Requires="p14">
      <p:transition spd="med" p14:dur="700" advTm="4270">
        <p:fade/>
      </p:transition>
    </mc:Choice>
    <mc:Fallback xmlns="">
      <p:transition xmlns:p14="http://schemas.microsoft.com/office/powerpoint/2010/main" spd="med" advTm="427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50"/>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3" grpId="0"/>
      <p:bldP spid="44" grpId="0"/>
      <p:bldP spid="45" grpId="0"/>
      <p:bldP spid="66" grpId="0" animBg="1"/>
      <p:bldP spid="67" grpId="0" animBg="1"/>
      <p:bldP spid="71" grpId="0"/>
      <p:bldP spid="72" grpId="0"/>
      <p:bldP spid="73" grpId="0"/>
      <p:bldP spid="74" grpId="0"/>
      <p:bldP spid="49" grpId="0"/>
      <p:bldP spid="49" grpId="1"/>
      <p:bldP spid="50" grpId="0"/>
      <p:bldP spid="5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
          <p:cNvSpPr txBox="1"/>
          <p:nvPr/>
        </p:nvSpPr>
        <p:spPr>
          <a:xfrm>
            <a:off x="6601734" y="4641199"/>
            <a:ext cx="4788404" cy="400110"/>
          </a:xfrm>
          <a:prstGeom prst="rect">
            <a:avLst/>
          </a:prstGeom>
          <a:noFill/>
        </p:spPr>
        <p:txBody>
          <a:bodyPr wrap="square" rtlCol="0">
            <a:spAutoFit/>
          </a:bodyPr>
          <a:lstStyle/>
          <a:p>
            <a:pPr algn="ctr"/>
            <a:r>
              <a:rPr lang="en-US" sz="2000" b="1" dirty="0" smtClean="0">
                <a:solidFill>
                  <a:srgbClr val="000000"/>
                </a:solidFill>
              </a:rPr>
              <a:t>% of Migrated Pages to GPU Memory</a:t>
            </a:r>
            <a:endParaRPr lang="en-US" sz="2000" b="1" dirty="0">
              <a:solidFill>
                <a:srgbClr val="000000"/>
              </a:solidFill>
            </a:endParaRPr>
          </a:p>
        </p:txBody>
      </p:sp>
      <p:grpSp>
        <p:nvGrpSpPr>
          <p:cNvPr id="229" name="Group 228"/>
          <p:cNvGrpSpPr/>
          <p:nvPr/>
        </p:nvGrpSpPr>
        <p:grpSpPr>
          <a:xfrm>
            <a:off x="3238324" y="4325991"/>
            <a:ext cx="1576904" cy="700572"/>
            <a:chOff x="2924987" y="3242581"/>
            <a:chExt cx="1419214" cy="630515"/>
          </a:xfrm>
        </p:grpSpPr>
        <p:sp>
          <p:nvSpPr>
            <p:cNvPr id="230" name="Rounded Rectangle 229"/>
            <p:cNvSpPr/>
            <p:nvPr/>
          </p:nvSpPr>
          <p:spPr>
            <a:xfrm>
              <a:off x="2998012" y="33060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231" name="Rounded Rectangle 230"/>
            <p:cNvSpPr/>
            <p:nvPr/>
          </p:nvSpPr>
          <p:spPr>
            <a:xfrm>
              <a:off x="2924987" y="32425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000000"/>
                  </a:solidFill>
                </a:rPr>
                <a:t>DDR4</a:t>
              </a:r>
              <a:endParaRPr lang="en-US" sz="2000" dirty="0"/>
            </a:p>
            <a:p>
              <a:pPr algn="ctr"/>
              <a:endParaRPr lang="en-US" sz="2000" dirty="0">
                <a:solidFill>
                  <a:srgbClr val="000000"/>
                </a:solidFill>
              </a:endParaRPr>
            </a:p>
          </p:txBody>
        </p:sp>
      </p:grpSp>
      <p:sp>
        <p:nvSpPr>
          <p:cNvPr id="44" name="Title 1"/>
          <p:cNvSpPr>
            <a:spLocks noGrp="1"/>
          </p:cNvSpPr>
          <p:nvPr>
            <p:ph type="title"/>
          </p:nvPr>
        </p:nvSpPr>
        <p:spPr/>
        <p:txBody>
          <a:bodyPr>
            <a:normAutofit/>
          </a:bodyPr>
          <a:lstStyle/>
          <a:p>
            <a:r>
              <a:rPr lang="en-US" dirty="0" smtClean="0"/>
              <a:t>GPU Bandwidth Utilization</a:t>
            </a:r>
            <a:endParaRPr lang="en-US" dirty="0"/>
          </a:p>
        </p:txBody>
      </p:sp>
      <p:sp>
        <p:nvSpPr>
          <p:cNvPr id="66" name="Rectangle 65"/>
          <p:cNvSpPr/>
          <p:nvPr/>
        </p:nvSpPr>
        <p:spPr>
          <a:xfrm>
            <a:off x="3309783" y="466253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Rectangle 94"/>
          <p:cNvSpPr/>
          <p:nvPr/>
        </p:nvSpPr>
        <p:spPr>
          <a:xfrm>
            <a:off x="3448439" y="466314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Rectangle 95"/>
          <p:cNvSpPr/>
          <p:nvPr/>
        </p:nvSpPr>
        <p:spPr>
          <a:xfrm>
            <a:off x="3586484" y="466314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Rectangle 96"/>
          <p:cNvSpPr/>
          <p:nvPr/>
        </p:nvSpPr>
        <p:spPr>
          <a:xfrm>
            <a:off x="3725141" y="466376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p:cNvSpPr/>
          <p:nvPr/>
        </p:nvSpPr>
        <p:spPr>
          <a:xfrm>
            <a:off x="3862573" y="466314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Rectangle 98"/>
          <p:cNvSpPr/>
          <p:nvPr/>
        </p:nvSpPr>
        <p:spPr>
          <a:xfrm>
            <a:off x="4001229" y="467019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Rectangle 99"/>
          <p:cNvSpPr/>
          <p:nvPr/>
        </p:nvSpPr>
        <p:spPr>
          <a:xfrm>
            <a:off x="4139274" y="466376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Rectangle 100"/>
          <p:cNvSpPr/>
          <p:nvPr/>
        </p:nvSpPr>
        <p:spPr>
          <a:xfrm>
            <a:off x="4277931" y="466437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Rectangle 101"/>
          <p:cNvSpPr/>
          <p:nvPr/>
        </p:nvSpPr>
        <p:spPr>
          <a:xfrm>
            <a:off x="4414749" y="466314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Rectangle 102"/>
          <p:cNvSpPr/>
          <p:nvPr/>
        </p:nvSpPr>
        <p:spPr>
          <a:xfrm>
            <a:off x="4553406" y="466376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Rectangle 42"/>
          <p:cNvSpPr/>
          <p:nvPr/>
        </p:nvSpPr>
        <p:spPr>
          <a:xfrm>
            <a:off x="3306334" y="466549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Rectangle 48"/>
          <p:cNvSpPr/>
          <p:nvPr/>
        </p:nvSpPr>
        <p:spPr>
          <a:xfrm>
            <a:off x="3444991" y="466610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Rectangle 61"/>
          <p:cNvSpPr/>
          <p:nvPr/>
        </p:nvSpPr>
        <p:spPr>
          <a:xfrm>
            <a:off x="3583035" y="466610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Rectangle 69"/>
          <p:cNvSpPr/>
          <p:nvPr/>
        </p:nvSpPr>
        <p:spPr>
          <a:xfrm>
            <a:off x="3721692" y="4666724"/>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Rectangle 70"/>
          <p:cNvSpPr/>
          <p:nvPr/>
        </p:nvSpPr>
        <p:spPr>
          <a:xfrm>
            <a:off x="3859124" y="466610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Rectangle 71"/>
          <p:cNvSpPr/>
          <p:nvPr/>
        </p:nvSpPr>
        <p:spPr>
          <a:xfrm>
            <a:off x="3988544" y="4662530"/>
            <a:ext cx="123150" cy="241459"/>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Rectangle 72"/>
          <p:cNvSpPr/>
          <p:nvPr/>
        </p:nvSpPr>
        <p:spPr>
          <a:xfrm>
            <a:off x="4135825" y="4666724"/>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Rectangle 75"/>
          <p:cNvSpPr/>
          <p:nvPr/>
        </p:nvSpPr>
        <p:spPr>
          <a:xfrm>
            <a:off x="4274482" y="466734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Rectangle 76"/>
          <p:cNvSpPr/>
          <p:nvPr/>
        </p:nvSpPr>
        <p:spPr>
          <a:xfrm>
            <a:off x="4411301" y="466610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Rectangle 77"/>
          <p:cNvSpPr/>
          <p:nvPr/>
        </p:nvSpPr>
        <p:spPr>
          <a:xfrm>
            <a:off x="4549957" y="4666724"/>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Rounded Rectangle 196"/>
          <p:cNvSpPr/>
          <p:nvPr/>
        </p:nvSpPr>
        <p:spPr>
          <a:xfrm>
            <a:off x="782865" y="4390498"/>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198" name="Rounded Rectangle 197"/>
          <p:cNvSpPr/>
          <p:nvPr/>
        </p:nvSpPr>
        <p:spPr>
          <a:xfrm>
            <a:off x="701726" y="4319943"/>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GDDR5</a:t>
            </a:r>
            <a:endParaRPr lang="en-US" sz="2000" dirty="0"/>
          </a:p>
          <a:p>
            <a:pPr algn="ctr"/>
            <a:endParaRPr lang="en-US" sz="2000" dirty="0">
              <a:solidFill>
                <a:srgbClr val="000000"/>
              </a:solidFill>
            </a:endParaRPr>
          </a:p>
        </p:txBody>
      </p:sp>
      <p:sp>
        <p:nvSpPr>
          <p:cNvPr id="199" name="Rounded Rectangle 198"/>
          <p:cNvSpPr/>
          <p:nvPr/>
        </p:nvSpPr>
        <p:spPr>
          <a:xfrm>
            <a:off x="917471" y="2100745"/>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200" name="Rounded Rectangle 199"/>
          <p:cNvSpPr/>
          <p:nvPr/>
        </p:nvSpPr>
        <p:spPr>
          <a:xfrm>
            <a:off x="3500232" y="2087305"/>
            <a:ext cx="1069023" cy="95955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CPU</a:t>
            </a:r>
          </a:p>
        </p:txBody>
      </p:sp>
      <p:sp>
        <p:nvSpPr>
          <p:cNvPr id="201" name="TextBox 200"/>
          <p:cNvSpPr txBox="1"/>
          <p:nvPr/>
        </p:nvSpPr>
        <p:spPr>
          <a:xfrm>
            <a:off x="1458598" y="3544807"/>
            <a:ext cx="1335544" cy="365934"/>
          </a:xfrm>
          <a:prstGeom prst="rect">
            <a:avLst/>
          </a:prstGeom>
          <a:noFill/>
        </p:spPr>
        <p:txBody>
          <a:bodyPr wrap="square" rtlCol="0">
            <a:spAutoFit/>
          </a:bodyPr>
          <a:lstStyle/>
          <a:p>
            <a:r>
              <a:rPr lang="en-US" sz="1778" dirty="0"/>
              <a:t>200 GB/s</a:t>
            </a:r>
          </a:p>
        </p:txBody>
      </p:sp>
      <p:grpSp>
        <p:nvGrpSpPr>
          <p:cNvPr id="202" name="Group 201"/>
          <p:cNvGrpSpPr/>
          <p:nvPr/>
        </p:nvGrpSpPr>
        <p:grpSpPr>
          <a:xfrm>
            <a:off x="1983073" y="2063289"/>
            <a:ext cx="1524559" cy="857726"/>
            <a:chOff x="1522390" y="1615529"/>
            <a:chExt cx="1372103" cy="771953"/>
          </a:xfrm>
        </p:grpSpPr>
        <p:cxnSp>
          <p:nvCxnSpPr>
            <p:cNvPr id="203" name="Straight Arrow Connector 202"/>
            <p:cNvCxnSpPr/>
            <p:nvPr/>
          </p:nvCxnSpPr>
          <p:spPr>
            <a:xfrm>
              <a:off x="1522390" y="2054296"/>
              <a:ext cx="1362364" cy="3846"/>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204" name="TextBox 203"/>
            <p:cNvSpPr txBox="1"/>
            <p:nvPr/>
          </p:nvSpPr>
          <p:spPr>
            <a:xfrm>
              <a:off x="1523210" y="2058142"/>
              <a:ext cx="1371283" cy="329340"/>
            </a:xfrm>
            <a:prstGeom prst="rect">
              <a:avLst/>
            </a:prstGeom>
            <a:noFill/>
          </p:spPr>
          <p:txBody>
            <a:bodyPr wrap="square" rtlCol="0">
              <a:spAutoFit/>
            </a:bodyPr>
            <a:lstStyle/>
            <a:p>
              <a:pPr algn="ctr"/>
              <a:r>
                <a:rPr lang="en-US" sz="1778" b="1" dirty="0">
                  <a:solidFill>
                    <a:srgbClr val="76B900"/>
                  </a:solidFill>
                </a:rPr>
                <a:t>80 GB/s</a:t>
              </a:r>
            </a:p>
          </p:txBody>
        </p:sp>
        <p:sp>
          <p:nvSpPr>
            <p:cNvPr id="205" name="TextBox 204"/>
            <p:cNvSpPr txBox="1"/>
            <p:nvPr/>
          </p:nvSpPr>
          <p:spPr>
            <a:xfrm>
              <a:off x="1600838" y="1615529"/>
              <a:ext cx="1237675" cy="329340"/>
            </a:xfrm>
            <a:prstGeom prst="rect">
              <a:avLst/>
            </a:prstGeom>
            <a:noFill/>
          </p:spPr>
          <p:txBody>
            <a:bodyPr wrap="square" rtlCol="0">
              <a:spAutoFit/>
            </a:bodyPr>
            <a:lstStyle/>
            <a:p>
              <a:pPr algn="ctr"/>
              <a:r>
                <a:rPr lang="en-US" sz="1778" b="1" dirty="0" err="1">
                  <a:solidFill>
                    <a:srgbClr val="76B900"/>
                  </a:solidFill>
                </a:rPr>
                <a:t>NVLink</a:t>
              </a:r>
              <a:endParaRPr lang="en-US" sz="1778" b="1" dirty="0">
                <a:solidFill>
                  <a:srgbClr val="76B900"/>
                </a:solidFill>
              </a:endParaRPr>
            </a:p>
          </p:txBody>
        </p:sp>
      </p:grpSp>
      <p:cxnSp>
        <p:nvCxnSpPr>
          <p:cNvPr id="207" name="Straight Arrow Connector 206"/>
          <p:cNvCxnSpPr>
            <a:stCxn id="199" idx="2"/>
            <a:endCxn id="198" idx="0"/>
          </p:cNvCxnSpPr>
          <p:nvPr/>
        </p:nvCxnSpPr>
        <p:spPr>
          <a:xfrm flipH="1">
            <a:off x="1449609" y="3060302"/>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227" name="TextBox 226"/>
          <p:cNvSpPr txBox="1"/>
          <p:nvPr/>
        </p:nvSpPr>
        <p:spPr>
          <a:xfrm>
            <a:off x="3052053" y="3542377"/>
            <a:ext cx="994714" cy="365934"/>
          </a:xfrm>
          <a:prstGeom prst="rect">
            <a:avLst/>
          </a:prstGeom>
          <a:noFill/>
        </p:spPr>
        <p:txBody>
          <a:bodyPr wrap="square" rtlCol="0">
            <a:spAutoFit/>
          </a:bodyPr>
          <a:lstStyle/>
          <a:p>
            <a:r>
              <a:rPr lang="en-US" sz="1778" dirty="0"/>
              <a:t>80 GB/s</a:t>
            </a:r>
          </a:p>
        </p:txBody>
      </p:sp>
      <p:cxnSp>
        <p:nvCxnSpPr>
          <p:cNvPr id="228" name="Straight Arrow Connector 227"/>
          <p:cNvCxnSpPr/>
          <p:nvPr/>
        </p:nvCxnSpPr>
        <p:spPr>
          <a:xfrm flipH="1">
            <a:off x="4032854" y="3054685"/>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232" name="Content Placeholder 2"/>
          <p:cNvSpPr txBox="1">
            <a:spLocks/>
          </p:cNvSpPr>
          <p:nvPr/>
        </p:nvSpPr>
        <p:spPr bwMode="auto">
          <a:xfrm>
            <a:off x="568960" y="5740101"/>
            <a:ext cx="11054080" cy="611246"/>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2"/>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2"/>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2"/>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buNone/>
            </a:pPr>
            <a:r>
              <a:rPr lang="en-US" sz="3200" dirty="0">
                <a:solidFill>
                  <a:srgbClr val="FF0000"/>
                </a:solidFill>
                <a:latin typeface="Helvetica" charset="0"/>
                <a:ea typeface="Helvetica" charset="0"/>
                <a:cs typeface="Helvetica" charset="0"/>
              </a:rPr>
              <a:t>Coherence-based </a:t>
            </a:r>
            <a:r>
              <a:rPr lang="en-US" sz="3200" dirty="0" smtClean="0">
                <a:solidFill>
                  <a:srgbClr val="FF0000"/>
                </a:solidFill>
                <a:latin typeface="Helvetica" charset="0"/>
                <a:ea typeface="Helvetica" charset="0"/>
                <a:cs typeface="Helvetica" charset="0"/>
              </a:rPr>
              <a:t>accesses, wastes </a:t>
            </a:r>
            <a:r>
              <a:rPr lang="en-US" sz="3200" dirty="0">
                <a:solidFill>
                  <a:srgbClr val="FF0000"/>
                </a:solidFill>
                <a:latin typeface="Helvetica" charset="0"/>
                <a:ea typeface="Helvetica" charset="0"/>
                <a:cs typeface="Helvetica" charset="0"/>
              </a:rPr>
              <a:t>GPU memory BW</a:t>
            </a:r>
          </a:p>
        </p:txBody>
      </p:sp>
      <p:cxnSp>
        <p:nvCxnSpPr>
          <p:cNvPr id="56" name="Straight Arrow Connector 55"/>
          <p:cNvCxnSpPr/>
          <p:nvPr/>
        </p:nvCxnSpPr>
        <p:spPr>
          <a:xfrm flipV="1">
            <a:off x="6771227" y="1584717"/>
            <a:ext cx="1746" cy="3079308"/>
          </a:xfrm>
          <a:prstGeom prst="straightConnector1">
            <a:avLst/>
          </a:prstGeom>
          <a:ln w="254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6761308" y="4663819"/>
            <a:ext cx="4505936" cy="3511"/>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V="1">
            <a:off x="6773792" y="3859053"/>
            <a:ext cx="4395529" cy="18169"/>
          </a:xfrm>
          <a:prstGeom prst="straightConnector1">
            <a:avLst/>
          </a:prstGeom>
          <a:ln w="22225">
            <a:solidFill>
              <a:schemeClr val="accent5"/>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6785454" y="2692727"/>
            <a:ext cx="4407190" cy="12908"/>
          </a:xfrm>
          <a:prstGeom prst="straightConnector1">
            <a:avLst/>
          </a:prstGeom>
          <a:ln w="22225">
            <a:solidFill>
              <a:schemeClr val="accent6"/>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6772853" y="1847893"/>
            <a:ext cx="4411511" cy="13822"/>
          </a:xfrm>
          <a:prstGeom prst="straightConnector1">
            <a:avLst/>
          </a:prstGeom>
          <a:ln w="22225">
            <a:solidFill>
              <a:schemeClr val="tx2">
                <a:lumMod val="75000"/>
              </a:schemeClr>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6339777" y="3689137"/>
            <a:ext cx="503982" cy="365934"/>
          </a:xfrm>
          <a:prstGeom prst="rect">
            <a:avLst/>
          </a:prstGeom>
          <a:noFill/>
        </p:spPr>
        <p:txBody>
          <a:bodyPr wrap="square" rtlCol="0">
            <a:spAutoFit/>
          </a:bodyPr>
          <a:lstStyle/>
          <a:p>
            <a:pPr algn="ctr"/>
            <a:r>
              <a:rPr lang="en-US" sz="1778" dirty="0">
                <a:solidFill>
                  <a:srgbClr val="000000"/>
                </a:solidFill>
              </a:rPr>
              <a:t>80</a:t>
            </a:r>
          </a:p>
        </p:txBody>
      </p:sp>
      <p:sp>
        <p:nvSpPr>
          <p:cNvPr id="69" name="TextBox 68"/>
          <p:cNvSpPr txBox="1"/>
          <p:nvPr/>
        </p:nvSpPr>
        <p:spPr>
          <a:xfrm>
            <a:off x="6251579" y="2517549"/>
            <a:ext cx="592180" cy="365934"/>
          </a:xfrm>
          <a:prstGeom prst="rect">
            <a:avLst/>
          </a:prstGeom>
          <a:noFill/>
        </p:spPr>
        <p:txBody>
          <a:bodyPr wrap="square" rtlCol="0">
            <a:spAutoFit/>
          </a:bodyPr>
          <a:lstStyle/>
          <a:p>
            <a:pPr algn="ctr"/>
            <a:r>
              <a:rPr lang="en-US" sz="1778" dirty="0">
                <a:solidFill>
                  <a:srgbClr val="000000"/>
                </a:solidFill>
              </a:rPr>
              <a:t>200</a:t>
            </a:r>
          </a:p>
        </p:txBody>
      </p:sp>
      <p:sp>
        <p:nvSpPr>
          <p:cNvPr id="79" name="TextBox 78"/>
          <p:cNvSpPr txBox="1"/>
          <p:nvPr/>
        </p:nvSpPr>
        <p:spPr>
          <a:xfrm>
            <a:off x="6238979" y="1659808"/>
            <a:ext cx="592180" cy="365934"/>
          </a:xfrm>
          <a:prstGeom prst="rect">
            <a:avLst/>
          </a:prstGeom>
          <a:noFill/>
        </p:spPr>
        <p:txBody>
          <a:bodyPr wrap="square" rtlCol="0">
            <a:spAutoFit/>
          </a:bodyPr>
          <a:lstStyle/>
          <a:p>
            <a:pPr algn="ctr"/>
            <a:r>
              <a:rPr lang="en-US" sz="1778" dirty="0">
                <a:solidFill>
                  <a:srgbClr val="000000"/>
                </a:solidFill>
              </a:rPr>
              <a:t>280</a:t>
            </a:r>
          </a:p>
        </p:txBody>
      </p:sp>
      <p:sp>
        <p:nvSpPr>
          <p:cNvPr id="81" name="TextBox 80"/>
          <p:cNvSpPr txBox="1"/>
          <p:nvPr/>
        </p:nvSpPr>
        <p:spPr>
          <a:xfrm>
            <a:off x="7534447" y="2627387"/>
            <a:ext cx="2891262" cy="400110"/>
          </a:xfrm>
          <a:prstGeom prst="rect">
            <a:avLst/>
          </a:prstGeom>
          <a:noFill/>
        </p:spPr>
        <p:txBody>
          <a:bodyPr wrap="square" rtlCol="0">
            <a:spAutoFit/>
          </a:bodyPr>
          <a:lstStyle/>
          <a:p>
            <a:pPr algn="r"/>
            <a:r>
              <a:rPr lang="en-US" sz="2000" dirty="0">
                <a:solidFill>
                  <a:srgbClr val="598B00"/>
                </a:solidFill>
              </a:rPr>
              <a:t>GPU Memory BW</a:t>
            </a:r>
          </a:p>
        </p:txBody>
      </p:sp>
      <p:sp>
        <p:nvSpPr>
          <p:cNvPr id="82" name="TextBox 81"/>
          <p:cNvSpPr txBox="1"/>
          <p:nvPr/>
        </p:nvSpPr>
        <p:spPr>
          <a:xfrm>
            <a:off x="7531775" y="1492962"/>
            <a:ext cx="3803557" cy="400110"/>
          </a:xfrm>
          <a:prstGeom prst="rect">
            <a:avLst/>
          </a:prstGeom>
          <a:noFill/>
        </p:spPr>
        <p:txBody>
          <a:bodyPr wrap="square" rtlCol="0">
            <a:spAutoFit/>
          </a:bodyPr>
          <a:lstStyle/>
          <a:p>
            <a:pPr algn="r"/>
            <a:r>
              <a:rPr lang="en-US" sz="2000" dirty="0">
                <a:solidFill>
                  <a:schemeClr val="tx2">
                    <a:lumMod val="75000"/>
                  </a:schemeClr>
                </a:solidFill>
              </a:rPr>
              <a:t>Total System Memory BW</a:t>
            </a:r>
          </a:p>
        </p:txBody>
      </p:sp>
      <p:sp>
        <p:nvSpPr>
          <p:cNvPr id="84" name="TextBox 83"/>
          <p:cNvSpPr txBox="1"/>
          <p:nvPr/>
        </p:nvSpPr>
        <p:spPr>
          <a:xfrm rot="16200000">
            <a:off x="4640693" y="2902935"/>
            <a:ext cx="3074302" cy="400110"/>
          </a:xfrm>
          <a:prstGeom prst="rect">
            <a:avLst/>
          </a:prstGeom>
          <a:noFill/>
        </p:spPr>
        <p:txBody>
          <a:bodyPr wrap="square" rtlCol="0">
            <a:spAutoFit/>
          </a:bodyPr>
          <a:lstStyle/>
          <a:p>
            <a:pPr algn="ctr"/>
            <a:r>
              <a:rPr lang="en-US" sz="2000" b="1" dirty="0">
                <a:solidFill>
                  <a:srgbClr val="000000"/>
                </a:solidFill>
              </a:rPr>
              <a:t>Total Bandwidth (GB/s)</a:t>
            </a:r>
          </a:p>
        </p:txBody>
      </p:sp>
      <p:sp>
        <p:nvSpPr>
          <p:cNvPr id="85" name="TextBox 84"/>
          <p:cNvSpPr txBox="1"/>
          <p:nvPr/>
        </p:nvSpPr>
        <p:spPr>
          <a:xfrm>
            <a:off x="6446207" y="4548131"/>
            <a:ext cx="503982" cy="365934"/>
          </a:xfrm>
          <a:prstGeom prst="rect">
            <a:avLst/>
          </a:prstGeom>
          <a:noFill/>
        </p:spPr>
        <p:txBody>
          <a:bodyPr wrap="square" rtlCol="0">
            <a:spAutoFit/>
          </a:bodyPr>
          <a:lstStyle/>
          <a:p>
            <a:pPr algn="ctr"/>
            <a:r>
              <a:rPr lang="en-US" sz="1778" dirty="0">
                <a:solidFill>
                  <a:srgbClr val="000000"/>
                </a:solidFill>
              </a:rPr>
              <a:t>0</a:t>
            </a:r>
          </a:p>
        </p:txBody>
      </p:sp>
      <p:sp>
        <p:nvSpPr>
          <p:cNvPr id="86" name="TextBox 85"/>
          <p:cNvSpPr txBox="1"/>
          <p:nvPr/>
        </p:nvSpPr>
        <p:spPr>
          <a:xfrm>
            <a:off x="11064368" y="4612991"/>
            <a:ext cx="699684" cy="365934"/>
          </a:xfrm>
          <a:prstGeom prst="rect">
            <a:avLst/>
          </a:prstGeom>
          <a:noFill/>
        </p:spPr>
        <p:txBody>
          <a:bodyPr wrap="square" rtlCol="0">
            <a:spAutoFit/>
          </a:bodyPr>
          <a:lstStyle/>
          <a:p>
            <a:pPr algn="ctr"/>
            <a:r>
              <a:rPr lang="en-US" sz="1778" dirty="0">
                <a:solidFill>
                  <a:srgbClr val="000000"/>
                </a:solidFill>
              </a:rPr>
              <a:t>100</a:t>
            </a:r>
          </a:p>
        </p:txBody>
      </p:sp>
      <p:sp>
        <p:nvSpPr>
          <p:cNvPr id="2" name="Oval 1"/>
          <p:cNvSpPr/>
          <p:nvPr/>
        </p:nvSpPr>
        <p:spPr>
          <a:xfrm>
            <a:off x="6754495" y="3739794"/>
            <a:ext cx="274017" cy="2602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TextBox 63"/>
          <p:cNvSpPr txBox="1"/>
          <p:nvPr/>
        </p:nvSpPr>
        <p:spPr>
          <a:xfrm>
            <a:off x="8111945" y="3805595"/>
            <a:ext cx="3074302" cy="400110"/>
          </a:xfrm>
          <a:prstGeom prst="rect">
            <a:avLst/>
          </a:prstGeom>
          <a:noFill/>
        </p:spPr>
        <p:txBody>
          <a:bodyPr wrap="square" rtlCol="0">
            <a:spAutoFit/>
          </a:bodyPr>
          <a:lstStyle/>
          <a:p>
            <a:pPr algn="r"/>
            <a:r>
              <a:rPr lang="en-US" sz="2000" dirty="0">
                <a:solidFill>
                  <a:srgbClr val="558ED5"/>
                </a:solidFill>
              </a:rPr>
              <a:t>Additional BW from CC</a:t>
            </a:r>
          </a:p>
        </p:txBody>
      </p:sp>
    </p:spTree>
    <p:extLst>
      <p:ext uri="{BB962C8B-B14F-4D97-AF65-F5344CB8AC3E}">
        <p14:creationId xmlns:p14="http://schemas.microsoft.com/office/powerpoint/2010/main" val="1397824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2.89889E-6 4.78004E-6 L 2.89889E-6 -0.1451 C 2.89889E-6 -0.21019 -0.03183 -0.2902 -0.05758 -0.2902 L -0.11515 -0.2902 " pathEditMode="relative" rAng="0" ptsTypes="FfFF">
                                      <p:cBhvr>
                                        <p:cTn id="6" dur="500" fill="hold"/>
                                        <p:tgtEl>
                                          <p:spTgt spid="66"/>
                                        </p:tgtEl>
                                        <p:attrNameLst>
                                          <p:attrName>ppt_x</p:attrName>
                                          <p:attrName>ppt_y</p:attrName>
                                        </p:attrNameLst>
                                      </p:cBhvr>
                                      <p:rCtr x="-5757" y="-14510"/>
                                    </p:animMotion>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0"/>
                                          </p:stCondLst>
                                        </p:cTn>
                                        <p:tgtEl>
                                          <p:spTgt spid="66"/>
                                        </p:tgtEl>
                                        <p:attrNameLst>
                                          <p:attrName>style.visibility</p:attrName>
                                        </p:attrNameLst>
                                      </p:cBhvr>
                                      <p:to>
                                        <p:strVal val="hidden"/>
                                      </p:to>
                                    </p:set>
                                  </p:childTnLst>
                                </p:cTn>
                              </p:par>
                            </p:childTnLst>
                          </p:cTn>
                        </p:par>
                        <p:par>
                          <p:cTn id="10" fill="hold">
                            <p:stCondLst>
                              <p:cond delay="500"/>
                            </p:stCondLst>
                            <p:childTnLst>
                              <p:par>
                                <p:cTn id="11" presetID="57" presetClass="path" presetSubtype="0" accel="50000" decel="50000" fill="hold" grpId="0" nodeType="afterEffect">
                                  <p:stCondLst>
                                    <p:cond delay="0"/>
                                  </p:stCondLst>
                                  <p:childTnLst>
                                    <p:animMotion origin="layout" path="M -1.90945E-7 -2.48778E-6 L -1.90945E-7 -0.14587 C -1.90945E-7 -0.21147 -0.03501 -0.29174 -0.06321 -0.29174 L -0.12643 -0.29174 " pathEditMode="relative" rAng="0" ptsTypes="FfFF">
                                      <p:cBhvr>
                                        <p:cTn id="12" dur="500" fill="hold"/>
                                        <p:tgtEl>
                                          <p:spTgt spid="95"/>
                                        </p:tgtEl>
                                        <p:attrNameLst>
                                          <p:attrName>ppt_x</p:attrName>
                                          <p:attrName>ppt_y</p:attrName>
                                        </p:attrNameLst>
                                      </p:cBhvr>
                                      <p:rCtr x="-6321" y="-14587"/>
                                    </p:animMotion>
                                  </p:childTnLst>
                                </p:cTn>
                              </p:par>
                            </p:childTnLst>
                          </p:cTn>
                        </p:par>
                        <p:par>
                          <p:cTn id="13" fill="hold">
                            <p:stCondLst>
                              <p:cond delay="1000"/>
                            </p:stCondLst>
                            <p:childTnLst>
                              <p:par>
                                <p:cTn id="14" presetID="1" presetClass="exit" presetSubtype="0" fill="hold" grpId="1" nodeType="afterEffect">
                                  <p:stCondLst>
                                    <p:cond delay="0"/>
                                  </p:stCondLst>
                                  <p:childTnLst>
                                    <p:set>
                                      <p:cBhvr>
                                        <p:cTn id="15" dur="1" fill="hold">
                                          <p:stCondLst>
                                            <p:cond delay="0"/>
                                          </p:stCondLst>
                                        </p:cTn>
                                        <p:tgtEl>
                                          <p:spTgt spid="95"/>
                                        </p:tgtEl>
                                        <p:attrNameLst>
                                          <p:attrName>style.visibility</p:attrName>
                                        </p:attrNameLst>
                                      </p:cBhvr>
                                      <p:to>
                                        <p:strVal val="hidden"/>
                                      </p:to>
                                    </p:set>
                                  </p:childTnLst>
                                </p:cTn>
                              </p:par>
                            </p:childTnLst>
                          </p:cTn>
                        </p:par>
                        <p:par>
                          <p:cTn id="16" fill="hold">
                            <p:stCondLst>
                              <p:cond delay="1000"/>
                            </p:stCondLst>
                            <p:childTnLst>
                              <p:par>
                                <p:cTn id="17" presetID="57" presetClass="path" presetSubtype="0" accel="50000" decel="50000" fill="hold" grpId="0" nodeType="afterEffect">
                                  <p:stCondLst>
                                    <p:cond delay="0"/>
                                  </p:stCondLst>
                                  <p:childTnLst>
                                    <p:animMotion origin="layout" path="M -3.28078E-6 -2.48778E-6 L -3.28078E-6 -0.14587 C -3.28078E-6 -0.21147 -0.03804 -0.29174 -0.06871 -0.29174 L -0.13742 -0.29174 " pathEditMode="relative" rAng="0" ptsTypes="FfFF">
                                      <p:cBhvr>
                                        <p:cTn id="18" dur="500" fill="hold"/>
                                        <p:tgtEl>
                                          <p:spTgt spid="96"/>
                                        </p:tgtEl>
                                        <p:attrNameLst>
                                          <p:attrName>ppt_x</p:attrName>
                                          <p:attrName>ppt_y</p:attrName>
                                        </p:attrNameLst>
                                      </p:cBhvr>
                                      <p:rCtr x="-6871" y="-14587"/>
                                    </p:animMotion>
                                  </p:childTnLst>
                                </p:cTn>
                              </p:par>
                            </p:childTnLst>
                          </p:cTn>
                        </p:par>
                        <p:par>
                          <p:cTn id="19" fill="hold">
                            <p:stCondLst>
                              <p:cond delay="1500"/>
                            </p:stCondLst>
                            <p:childTnLst>
                              <p:par>
                                <p:cTn id="20" presetID="1" presetClass="exit" presetSubtype="0" fill="hold" grpId="1" nodeType="afterEffect">
                                  <p:stCondLst>
                                    <p:cond delay="0"/>
                                  </p:stCondLst>
                                  <p:childTnLst>
                                    <p:set>
                                      <p:cBhvr>
                                        <p:cTn id="21" dur="1" fill="hold">
                                          <p:stCondLst>
                                            <p:cond delay="0"/>
                                          </p:stCondLst>
                                        </p:cTn>
                                        <p:tgtEl>
                                          <p:spTgt spid="96"/>
                                        </p:tgtEl>
                                        <p:attrNameLst>
                                          <p:attrName>style.visibility</p:attrName>
                                        </p:attrNameLst>
                                      </p:cBhvr>
                                      <p:to>
                                        <p:strVal val="hidden"/>
                                      </p:to>
                                    </p:set>
                                  </p:childTnLst>
                                </p:cTn>
                              </p:par>
                            </p:childTnLst>
                          </p:cTn>
                        </p:par>
                        <p:par>
                          <p:cTn id="22" fill="hold">
                            <p:stCondLst>
                              <p:cond delay="1500"/>
                            </p:stCondLst>
                            <p:childTnLst>
                              <p:par>
                                <p:cTn id="23" presetID="57" presetClass="path" presetSubtype="0" accel="50000" decel="50000" fill="hold" grpId="0" nodeType="afterEffect">
                                  <p:stCondLst>
                                    <p:cond delay="0"/>
                                  </p:stCondLst>
                                  <p:childTnLst>
                                    <p:animMotion origin="layout" path="M -1.0256E-6 -2.48778E-6 L -1.0256E-6 -0.14561 C -1.0256E-6 -0.21096 -0.04166 -0.29097 -0.07522 -0.29097 L -0.1503 -0.29097 " pathEditMode="relative" rAng="0" ptsTypes="FfFF">
                                      <p:cBhvr>
                                        <p:cTn id="24" dur="500" fill="hold"/>
                                        <p:tgtEl>
                                          <p:spTgt spid="97"/>
                                        </p:tgtEl>
                                        <p:attrNameLst>
                                          <p:attrName>ppt_x</p:attrName>
                                          <p:attrName>ppt_y</p:attrName>
                                        </p:attrNameLst>
                                      </p:cBhvr>
                                      <p:rCtr x="-7522" y="-14561"/>
                                    </p:animMotion>
                                  </p:childTnLst>
                                </p:cTn>
                              </p:par>
                            </p:childTnLst>
                          </p:cTn>
                        </p:par>
                        <p:par>
                          <p:cTn id="25" fill="hold">
                            <p:stCondLst>
                              <p:cond delay="2000"/>
                            </p:stCondLst>
                            <p:childTnLst>
                              <p:par>
                                <p:cTn id="26" presetID="1" presetClass="exit" presetSubtype="0" fill="hold" grpId="1" nodeType="afterEffect">
                                  <p:stCondLst>
                                    <p:cond delay="0"/>
                                  </p:stCondLst>
                                  <p:childTnLst>
                                    <p:set>
                                      <p:cBhvr>
                                        <p:cTn id="27" dur="1" fill="hold">
                                          <p:stCondLst>
                                            <p:cond delay="0"/>
                                          </p:stCondLst>
                                        </p:cTn>
                                        <p:tgtEl>
                                          <p:spTgt spid="97"/>
                                        </p:tgtEl>
                                        <p:attrNameLst>
                                          <p:attrName>style.visibility</p:attrName>
                                        </p:attrNameLst>
                                      </p:cBhvr>
                                      <p:to>
                                        <p:strVal val="hidden"/>
                                      </p:to>
                                    </p:set>
                                  </p:childTnLst>
                                </p:cTn>
                              </p:par>
                            </p:childTnLst>
                          </p:cTn>
                        </p:par>
                        <p:par>
                          <p:cTn id="28" fill="hold">
                            <p:stCondLst>
                              <p:cond delay="2000"/>
                            </p:stCondLst>
                            <p:childTnLst>
                              <p:par>
                                <p:cTn id="29" presetID="57" presetClass="path" presetSubtype="0" accel="50000" decel="50000" fill="hold" grpId="0" nodeType="afterEffect">
                                  <p:stCondLst>
                                    <p:cond delay="0"/>
                                  </p:stCondLst>
                                  <p:childTnLst>
                                    <p:animMotion origin="layout" path="M -4.11543E-6 -2.48778E-6 L -4.11543E-6 -0.14561 C -4.11543E-6 -0.21096 -0.04426 -0.29097 -0.07999 -0.29097 L -0.15998 -0.29097 " pathEditMode="relative" rAng="0" ptsTypes="FfFF">
                                      <p:cBhvr>
                                        <p:cTn id="30" dur="500" fill="hold"/>
                                        <p:tgtEl>
                                          <p:spTgt spid="98"/>
                                        </p:tgtEl>
                                        <p:attrNameLst>
                                          <p:attrName>ppt_x</p:attrName>
                                          <p:attrName>ppt_y</p:attrName>
                                        </p:attrNameLst>
                                      </p:cBhvr>
                                      <p:rCtr x="-7999" y="-14561"/>
                                    </p:animMotion>
                                  </p:childTnLst>
                                </p:cTn>
                              </p:par>
                            </p:childTnLst>
                          </p:cTn>
                        </p:par>
                        <p:par>
                          <p:cTn id="31" fill="hold">
                            <p:stCondLst>
                              <p:cond delay="2500"/>
                            </p:stCondLst>
                            <p:childTnLst>
                              <p:par>
                                <p:cTn id="32" presetID="1" presetClass="exit" presetSubtype="0" fill="hold" grpId="1" nodeType="afterEffect">
                                  <p:stCondLst>
                                    <p:cond delay="0"/>
                                  </p:stCondLst>
                                  <p:childTnLst>
                                    <p:set>
                                      <p:cBhvr>
                                        <p:cTn id="33" dur="1" fill="hold">
                                          <p:stCondLst>
                                            <p:cond delay="0"/>
                                          </p:stCondLst>
                                        </p:cTn>
                                        <p:tgtEl>
                                          <p:spTgt spid="98"/>
                                        </p:tgtEl>
                                        <p:attrNameLst>
                                          <p:attrName>style.visibility</p:attrName>
                                        </p:attrNameLst>
                                      </p:cBhvr>
                                      <p:to>
                                        <p:strVal val="hidden"/>
                                      </p:to>
                                    </p:set>
                                  </p:childTnLst>
                                </p:cTn>
                              </p:par>
                            </p:childTnLst>
                          </p:cTn>
                        </p:par>
                        <p:par>
                          <p:cTn id="34" fill="hold">
                            <p:stCondLst>
                              <p:cond delay="2500"/>
                            </p:stCondLst>
                            <p:childTnLst>
                              <p:par>
                                <p:cTn id="35" presetID="57" presetClass="path" presetSubtype="0" accel="50000" decel="50000" fill="hold" grpId="0" nodeType="afterEffect">
                                  <p:stCondLst>
                                    <p:cond delay="0"/>
                                  </p:stCondLst>
                                  <p:childTnLst>
                                    <p:animMotion origin="layout" path="M -1.86026E-6 -2.48778E-6 L -1.86026E-6 -0.14587 C -1.86026E-6 -0.21147 -0.04759 -0.29174 -0.08592 -0.29174 L -0.1717 -0.29174 " pathEditMode="relative" rAng="0" ptsTypes="FfFF">
                                      <p:cBhvr>
                                        <p:cTn id="36" dur="500" fill="hold"/>
                                        <p:tgtEl>
                                          <p:spTgt spid="99"/>
                                        </p:tgtEl>
                                        <p:attrNameLst>
                                          <p:attrName>ppt_x</p:attrName>
                                          <p:attrName>ppt_y</p:attrName>
                                        </p:attrNameLst>
                                      </p:cBhvr>
                                      <p:rCtr x="-8593" y="-14587"/>
                                    </p:animMotion>
                                  </p:childTnLst>
                                </p:cTn>
                              </p:par>
                            </p:childTnLst>
                          </p:cTn>
                        </p:par>
                        <p:par>
                          <p:cTn id="37" fill="hold">
                            <p:stCondLst>
                              <p:cond delay="3000"/>
                            </p:stCondLst>
                            <p:childTnLst>
                              <p:par>
                                <p:cTn id="38" presetID="1" presetClass="exit" presetSubtype="0" fill="hold" grpId="1" nodeType="afterEffect">
                                  <p:stCondLst>
                                    <p:cond delay="0"/>
                                  </p:stCondLst>
                                  <p:childTnLst>
                                    <p:set>
                                      <p:cBhvr>
                                        <p:cTn id="39" dur="1" fill="hold">
                                          <p:stCondLst>
                                            <p:cond delay="0"/>
                                          </p:stCondLst>
                                        </p:cTn>
                                        <p:tgtEl>
                                          <p:spTgt spid="99"/>
                                        </p:tgtEl>
                                        <p:attrNameLst>
                                          <p:attrName>style.visibility</p:attrName>
                                        </p:attrNameLst>
                                      </p:cBhvr>
                                      <p:to>
                                        <p:strVal val="hidden"/>
                                      </p:to>
                                    </p:set>
                                  </p:childTnLst>
                                </p:cTn>
                              </p:par>
                            </p:childTnLst>
                          </p:cTn>
                        </p:par>
                        <p:par>
                          <p:cTn id="40" fill="hold">
                            <p:stCondLst>
                              <p:cond delay="3000"/>
                            </p:stCondLst>
                            <p:childTnLst>
                              <p:par>
                                <p:cTn id="41" presetID="57" presetClass="path" presetSubtype="0" accel="50000" decel="50000" fill="hold" grpId="0" nodeType="afterEffect">
                                  <p:stCondLst>
                                    <p:cond delay="0"/>
                                  </p:stCondLst>
                                  <p:childTnLst>
                                    <p:animMotion origin="layout" path="M -4.95009E-6 -2.48778E-6 L -4.95009E-6 -0.14587 C -4.95009E-6 -0.21147 -0.05106 -0.29174 -0.09214 -0.29174 L -0.18429 -0.29174 " pathEditMode="relative" rAng="0" ptsTypes="FfFF">
                                      <p:cBhvr>
                                        <p:cTn id="42" dur="500" fill="hold"/>
                                        <p:tgtEl>
                                          <p:spTgt spid="100"/>
                                        </p:tgtEl>
                                        <p:attrNameLst>
                                          <p:attrName>ppt_x</p:attrName>
                                          <p:attrName>ppt_y</p:attrName>
                                        </p:attrNameLst>
                                      </p:cBhvr>
                                      <p:rCtr x="-9215" y="-14587"/>
                                    </p:animMotion>
                                  </p:childTnLst>
                                </p:cTn>
                              </p:par>
                            </p:childTnLst>
                          </p:cTn>
                        </p:par>
                        <p:par>
                          <p:cTn id="43" fill="hold">
                            <p:stCondLst>
                              <p:cond delay="3500"/>
                            </p:stCondLst>
                            <p:childTnLst>
                              <p:par>
                                <p:cTn id="44" presetID="1" presetClass="exit" presetSubtype="0" fill="hold" grpId="1" nodeType="afterEffect">
                                  <p:stCondLst>
                                    <p:cond delay="0"/>
                                  </p:stCondLst>
                                  <p:childTnLst>
                                    <p:set>
                                      <p:cBhvr>
                                        <p:cTn id="45" dur="1" fill="hold">
                                          <p:stCondLst>
                                            <p:cond delay="0"/>
                                          </p:stCondLst>
                                        </p:cTn>
                                        <p:tgtEl>
                                          <p:spTgt spid="100"/>
                                        </p:tgtEl>
                                        <p:attrNameLst>
                                          <p:attrName>style.visibility</p:attrName>
                                        </p:attrNameLst>
                                      </p:cBhvr>
                                      <p:to>
                                        <p:strVal val="hidden"/>
                                      </p:to>
                                    </p:set>
                                  </p:childTnLst>
                                </p:cTn>
                              </p:par>
                            </p:childTnLst>
                          </p:cTn>
                        </p:par>
                        <p:par>
                          <p:cTn id="46" fill="hold">
                            <p:stCondLst>
                              <p:cond delay="3500"/>
                            </p:stCondLst>
                            <p:childTnLst>
                              <p:par>
                                <p:cTn id="47" presetID="57" presetClass="path" presetSubtype="0" accel="50000" decel="50000" fill="hold" grpId="0" nodeType="afterEffect">
                                  <p:stCondLst>
                                    <p:cond delay="0"/>
                                  </p:stCondLst>
                                  <p:childTnLst>
                                    <p:animMotion origin="layout" path="M 1.96008E-6 -2.48778E-6 L 1.96008E-6 -0.14587 C 1.96008E-6 -0.21147 -0.05425 -0.29174 -0.09808 -0.29174 L -0.19601 -0.29174 " pathEditMode="relative" rAng="0" ptsTypes="FfFF">
                                      <p:cBhvr>
                                        <p:cTn id="48" dur="500" fill="hold"/>
                                        <p:tgtEl>
                                          <p:spTgt spid="101"/>
                                        </p:tgtEl>
                                        <p:attrNameLst>
                                          <p:attrName>ppt_x</p:attrName>
                                          <p:attrName>ppt_y</p:attrName>
                                        </p:attrNameLst>
                                      </p:cBhvr>
                                      <p:rCtr x="-9808" y="-14587"/>
                                    </p:animMotion>
                                  </p:childTnLst>
                                </p:cTn>
                              </p:par>
                            </p:childTnLst>
                          </p:cTn>
                        </p:par>
                        <p:par>
                          <p:cTn id="49" fill="hold">
                            <p:stCondLst>
                              <p:cond delay="4000"/>
                            </p:stCondLst>
                            <p:childTnLst>
                              <p:par>
                                <p:cTn id="50" presetID="1" presetClass="exit" presetSubtype="0" fill="hold" grpId="1" nodeType="afterEffect">
                                  <p:stCondLst>
                                    <p:cond delay="0"/>
                                  </p:stCondLst>
                                  <p:childTnLst>
                                    <p:set>
                                      <p:cBhvr>
                                        <p:cTn id="51" dur="1" fill="hold">
                                          <p:stCondLst>
                                            <p:cond delay="0"/>
                                          </p:stCondLst>
                                        </p:cTn>
                                        <p:tgtEl>
                                          <p:spTgt spid="101"/>
                                        </p:tgtEl>
                                        <p:attrNameLst>
                                          <p:attrName>style.visibility</p:attrName>
                                        </p:attrNameLst>
                                      </p:cBhvr>
                                      <p:to>
                                        <p:strVal val="hidden"/>
                                      </p:to>
                                    </p:set>
                                  </p:childTnLst>
                                </p:cTn>
                              </p:par>
                            </p:childTnLst>
                          </p:cTn>
                        </p:par>
                        <p:par>
                          <p:cTn id="52" fill="hold">
                            <p:stCondLst>
                              <p:cond delay="4000"/>
                            </p:stCondLst>
                            <p:childTnLst>
                              <p:par>
                                <p:cTn id="53" presetID="57" presetClass="path" presetSubtype="0" accel="50000" decel="50000" fill="hold" grpId="0" nodeType="afterEffect">
                                  <p:stCondLst>
                                    <p:cond delay="0"/>
                                  </p:stCondLst>
                                  <p:childTnLst>
                                    <p:animMotion origin="layout" path="M -1.12976E-6 -2.48778E-6 L -1.12976E-6 -0.14587 C -1.12976E-6 -0.21147 -0.05699 -0.29174 -0.10314 -0.29174 L -0.20613 -0.29174 " pathEditMode="relative" rAng="0" ptsTypes="FfFF">
                                      <p:cBhvr>
                                        <p:cTn id="54" dur="500" fill="hold"/>
                                        <p:tgtEl>
                                          <p:spTgt spid="102"/>
                                        </p:tgtEl>
                                        <p:attrNameLst>
                                          <p:attrName>ppt_x</p:attrName>
                                          <p:attrName>ppt_y</p:attrName>
                                        </p:attrNameLst>
                                      </p:cBhvr>
                                      <p:rCtr x="-10314" y="-14587"/>
                                    </p:animMotion>
                                  </p:childTnLst>
                                </p:cTn>
                              </p:par>
                            </p:childTnLst>
                          </p:cTn>
                        </p:par>
                        <p:par>
                          <p:cTn id="55" fill="hold">
                            <p:stCondLst>
                              <p:cond delay="4500"/>
                            </p:stCondLst>
                            <p:childTnLst>
                              <p:par>
                                <p:cTn id="56" presetID="1" presetClass="exit" presetSubtype="0" fill="hold" grpId="1" nodeType="afterEffect">
                                  <p:stCondLst>
                                    <p:cond delay="0"/>
                                  </p:stCondLst>
                                  <p:childTnLst>
                                    <p:set>
                                      <p:cBhvr>
                                        <p:cTn id="57" dur="1" fill="hold">
                                          <p:stCondLst>
                                            <p:cond delay="0"/>
                                          </p:stCondLst>
                                        </p:cTn>
                                        <p:tgtEl>
                                          <p:spTgt spid="102"/>
                                        </p:tgtEl>
                                        <p:attrNameLst>
                                          <p:attrName>style.visibility</p:attrName>
                                        </p:attrNameLst>
                                      </p:cBhvr>
                                      <p:to>
                                        <p:strVal val="hidden"/>
                                      </p:to>
                                    </p:set>
                                  </p:childTnLst>
                                </p:cTn>
                              </p:par>
                            </p:childTnLst>
                          </p:cTn>
                        </p:par>
                        <p:par>
                          <p:cTn id="58" fill="hold">
                            <p:stCondLst>
                              <p:cond delay="4500"/>
                            </p:stCondLst>
                            <p:childTnLst>
                              <p:par>
                                <p:cTn id="59" presetID="57" presetClass="path" presetSubtype="0" accel="50000" decel="50000" fill="hold" grpId="0" nodeType="afterEffect">
                                  <p:stCondLst>
                                    <p:cond delay="0"/>
                                  </p:stCondLst>
                                  <p:childTnLst>
                                    <p:animMotion origin="layout" path="M 1.12542E-6 -2.48778E-6 L 1.12542E-6 -0.14587 C 1.12542E-6 -0.21147 -0.06032 -0.29174 -0.10893 -0.29174 L -0.21785 -0.29174 " pathEditMode="relative" rAng="0" ptsTypes="FfFF">
                                      <p:cBhvr>
                                        <p:cTn id="60" dur="500" fill="hold"/>
                                        <p:tgtEl>
                                          <p:spTgt spid="103"/>
                                        </p:tgtEl>
                                        <p:attrNameLst>
                                          <p:attrName>ppt_x</p:attrName>
                                          <p:attrName>ppt_y</p:attrName>
                                        </p:attrNameLst>
                                      </p:cBhvr>
                                      <p:rCtr x="-10893" y="-14587"/>
                                    </p:animMotion>
                                  </p:childTnLst>
                                </p:cTn>
                              </p:par>
                            </p:childTnLst>
                          </p:cTn>
                        </p:par>
                        <p:par>
                          <p:cTn id="61" fill="hold">
                            <p:stCondLst>
                              <p:cond delay="5000"/>
                            </p:stCondLst>
                            <p:childTnLst>
                              <p:par>
                                <p:cTn id="62" presetID="1" presetClass="exit" presetSubtype="0" fill="hold" grpId="1" nodeType="afterEffect">
                                  <p:stCondLst>
                                    <p:cond delay="0"/>
                                  </p:stCondLst>
                                  <p:childTnLst>
                                    <p:set>
                                      <p:cBhvr>
                                        <p:cTn id="63" dur="1" fill="hold">
                                          <p:stCondLst>
                                            <p:cond delay="0"/>
                                          </p:stCondLst>
                                        </p:cTn>
                                        <p:tgtEl>
                                          <p:spTgt spid="103"/>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6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7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77"/>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43" grpId="0" animBg="1"/>
      <p:bldP spid="49" grpId="0" animBg="1"/>
      <p:bldP spid="62" grpId="0" animBg="1"/>
      <p:bldP spid="70" grpId="0" animBg="1"/>
      <p:bldP spid="71" grpId="0" animBg="1"/>
      <p:bldP spid="72" grpId="0" animBg="1"/>
      <p:bldP spid="73" grpId="0" animBg="1"/>
      <p:bldP spid="76" grpId="0" animBg="1"/>
      <p:bldP spid="77" grpId="0" animBg="1"/>
      <p:bldP spid="7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p:cNvGrpSpPr/>
          <p:nvPr/>
        </p:nvGrpSpPr>
        <p:grpSpPr>
          <a:xfrm>
            <a:off x="3238324" y="4325991"/>
            <a:ext cx="1576904" cy="700572"/>
            <a:chOff x="2924987" y="3242581"/>
            <a:chExt cx="1419214" cy="630515"/>
          </a:xfrm>
        </p:grpSpPr>
        <p:sp>
          <p:nvSpPr>
            <p:cNvPr id="62" name="Rounded Rectangle 61"/>
            <p:cNvSpPr/>
            <p:nvPr/>
          </p:nvSpPr>
          <p:spPr>
            <a:xfrm>
              <a:off x="2998012" y="33060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65" name="Rounded Rectangle 64"/>
            <p:cNvSpPr/>
            <p:nvPr/>
          </p:nvSpPr>
          <p:spPr>
            <a:xfrm>
              <a:off x="2924987" y="32425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000000"/>
                  </a:solidFill>
                </a:rPr>
                <a:t>DDR4</a:t>
              </a:r>
              <a:endParaRPr lang="en-US" sz="2000" dirty="0"/>
            </a:p>
            <a:p>
              <a:pPr algn="ctr"/>
              <a:endParaRPr lang="en-US" sz="2000" dirty="0">
                <a:solidFill>
                  <a:srgbClr val="000000"/>
                </a:solidFill>
              </a:endParaRPr>
            </a:p>
          </p:txBody>
        </p:sp>
      </p:grpSp>
      <p:sp>
        <p:nvSpPr>
          <p:cNvPr id="129" name="Rounded Rectangle 128"/>
          <p:cNvSpPr/>
          <p:nvPr/>
        </p:nvSpPr>
        <p:spPr>
          <a:xfrm>
            <a:off x="782865" y="4390498"/>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130" name="Rounded Rectangle 129"/>
          <p:cNvSpPr/>
          <p:nvPr/>
        </p:nvSpPr>
        <p:spPr>
          <a:xfrm>
            <a:off x="701726" y="4319943"/>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GDDR5</a:t>
            </a:r>
            <a:endParaRPr lang="en-US" sz="2000" dirty="0"/>
          </a:p>
          <a:p>
            <a:pPr algn="ctr"/>
            <a:endParaRPr lang="en-US" sz="2000" dirty="0">
              <a:solidFill>
                <a:srgbClr val="000000"/>
              </a:solidFill>
            </a:endParaRPr>
          </a:p>
        </p:txBody>
      </p:sp>
      <p:sp>
        <p:nvSpPr>
          <p:cNvPr id="53" name="Title 1"/>
          <p:cNvSpPr>
            <a:spLocks noGrp="1"/>
          </p:cNvSpPr>
          <p:nvPr>
            <p:ph type="title"/>
          </p:nvPr>
        </p:nvSpPr>
        <p:spPr/>
        <p:txBody>
          <a:bodyPr>
            <a:normAutofit/>
          </a:bodyPr>
          <a:lstStyle/>
          <a:p>
            <a:r>
              <a:rPr lang="en-US" dirty="0" smtClean="0"/>
              <a:t>GPU Bandwidth </a:t>
            </a:r>
            <a:r>
              <a:rPr lang="en-US" dirty="0"/>
              <a:t>U</a:t>
            </a:r>
            <a:r>
              <a:rPr lang="en-US" dirty="0" smtClean="0"/>
              <a:t>tilization</a:t>
            </a:r>
            <a:endParaRPr lang="en-US" dirty="0"/>
          </a:p>
        </p:txBody>
      </p:sp>
      <p:sp>
        <p:nvSpPr>
          <p:cNvPr id="106" name="Rectangle 105"/>
          <p:cNvSpPr/>
          <p:nvPr/>
        </p:nvSpPr>
        <p:spPr>
          <a:xfrm>
            <a:off x="1214139" y="46405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Rectangle 106"/>
          <p:cNvSpPr/>
          <p:nvPr/>
        </p:nvSpPr>
        <p:spPr>
          <a:xfrm>
            <a:off x="1346356" y="464128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Rectangle 107"/>
          <p:cNvSpPr/>
          <p:nvPr/>
        </p:nvSpPr>
        <p:spPr>
          <a:xfrm>
            <a:off x="1481667" y="464128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Rectangle 108"/>
          <p:cNvSpPr/>
          <p:nvPr/>
        </p:nvSpPr>
        <p:spPr>
          <a:xfrm>
            <a:off x="1616206" y="46405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Rectangle 109"/>
          <p:cNvSpPr/>
          <p:nvPr/>
        </p:nvSpPr>
        <p:spPr>
          <a:xfrm>
            <a:off x="1751517" y="46405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Rectangle 110"/>
          <p:cNvSpPr/>
          <p:nvPr/>
        </p:nvSpPr>
        <p:spPr>
          <a:xfrm>
            <a:off x="1886056" y="46397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Rectangle 111"/>
          <p:cNvSpPr/>
          <p:nvPr/>
        </p:nvSpPr>
        <p:spPr>
          <a:xfrm>
            <a:off x="2018273" y="464051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Rectangle 80"/>
          <p:cNvSpPr/>
          <p:nvPr/>
        </p:nvSpPr>
        <p:spPr>
          <a:xfrm>
            <a:off x="1209412" y="464200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Rectangle 81"/>
          <p:cNvSpPr/>
          <p:nvPr/>
        </p:nvSpPr>
        <p:spPr>
          <a:xfrm>
            <a:off x="1341628" y="464278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Rectangle 82"/>
          <p:cNvSpPr/>
          <p:nvPr/>
        </p:nvSpPr>
        <p:spPr>
          <a:xfrm>
            <a:off x="1476939" y="464278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Rectangle 83"/>
          <p:cNvSpPr/>
          <p:nvPr/>
        </p:nvSpPr>
        <p:spPr>
          <a:xfrm>
            <a:off x="1611478" y="464200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Rectangle 84"/>
          <p:cNvSpPr/>
          <p:nvPr/>
        </p:nvSpPr>
        <p:spPr>
          <a:xfrm>
            <a:off x="1746789" y="464200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Rectangle 85"/>
          <p:cNvSpPr/>
          <p:nvPr/>
        </p:nvSpPr>
        <p:spPr>
          <a:xfrm>
            <a:off x="1881328" y="464123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Rectangle 86"/>
          <p:cNvSpPr/>
          <p:nvPr/>
        </p:nvSpPr>
        <p:spPr>
          <a:xfrm>
            <a:off x="2013545" y="464200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Rectangle 94"/>
          <p:cNvSpPr/>
          <p:nvPr/>
        </p:nvSpPr>
        <p:spPr>
          <a:xfrm>
            <a:off x="3344206" y="4635444"/>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Rectangle 96"/>
          <p:cNvSpPr/>
          <p:nvPr/>
        </p:nvSpPr>
        <p:spPr>
          <a:xfrm>
            <a:off x="3482863" y="463606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Rectangle 97"/>
          <p:cNvSpPr/>
          <p:nvPr/>
        </p:nvSpPr>
        <p:spPr>
          <a:xfrm>
            <a:off x="3620907" y="463606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Rectangle 77"/>
          <p:cNvSpPr/>
          <p:nvPr/>
        </p:nvSpPr>
        <p:spPr>
          <a:xfrm>
            <a:off x="3339478" y="463694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Rectangle 78"/>
          <p:cNvSpPr/>
          <p:nvPr/>
        </p:nvSpPr>
        <p:spPr>
          <a:xfrm>
            <a:off x="3478135" y="463755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Rectangle 79"/>
          <p:cNvSpPr/>
          <p:nvPr/>
        </p:nvSpPr>
        <p:spPr>
          <a:xfrm>
            <a:off x="3616179" y="463755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Rounded Rectangle 130"/>
          <p:cNvSpPr/>
          <p:nvPr/>
        </p:nvSpPr>
        <p:spPr>
          <a:xfrm>
            <a:off x="917471" y="2100745"/>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132" name="Rounded Rectangle 131"/>
          <p:cNvSpPr/>
          <p:nvPr/>
        </p:nvSpPr>
        <p:spPr>
          <a:xfrm>
            <a:off x="3500232" y="2087305"/>
            <a:ext cx="1069023" cy="95955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CPU</a:t>
            </a:r>
          </a:p>
        </p:txBody>
      </p:sp>
      <p:sp>
        <p:nvSpPr>
          <p:cNvPr id="133" name="TextBox 132"/>
          <p:cNvSpPr txBox="1"/>
          <p:nvPr/>
        </p:nvSpPr>
        <p:spPr>
          <a:xfrm>
            <a:off x="1458598" y="3544807"/>
            <a:ext cx="1335544" cy="365934"/>
          </a:xfrm>
          <a:prstGeom prst="rect">
            <a:avLst/>
          </a:prstGeom>
          <a:noFill/>
        </p:spPr>
        <p:txBody>
          <a:bodyPr wrap="square" rtlCol="0">
            <a:spAutoFit/>
          </a:bodyPr>
          <a:lstStyle/>
          <a:p>
            <a:r>
              <a:rPr lang="en-US" sz="1778" dirty="0"/>
              <a:t>200 GB/s</a:t>
            </a:r>
          </a:p>
        </p:txBody>
      </p:sp>
      <p:grpSp>
        <p:nvGrpSpPr>
          <p:cNvPr id="134" name="Group 133"/>
          <p:cNvGrpSpPr/>
          <p:nvPr/>
        </p:nvGrpSpPr>
        <p:grpSpPr>
          <a:xfrm>
            <a:off x="1983073" y="2063289"/>
            <a:ext cx="1524559" cy="857726"/>
            <a:chOff x="1522390" y="1615529"/>
            <a:chExt cx="1372103" cy="771953"/>
          </a:xfrm>
        </p:grpSpPr>
        <p:cxnSp>
          <p:nvCxnSpPr>
            <p:cNvPr id="135" name="Straight Arrow Connector 134"/>
            <p:cNvCxnSpPr/>
            <p:nvPr/>
          </p:nvCxnSpPr>
          <p:spPr>
            <a:xfrm>
              <a:off x="1522390" y="2054296"/>
              <a:ext cx="1362364" cy="3846"/>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1523210" y="2058142"/>
              <a:ext cx="1371283" cy="329340"/>
            </a:xfrm>
            <a:prstGeom prst="rect">
              <a:avLst/>
            </a:prstGeom>
            <a:noFill/>
          </p:spPr>
          <p:txBody>
            <a:bodyPr wrap="square" rtlCol="0">
              <a:spAutoFit/>
            </a:bodyPr>
            <a:lstStyle/>
            <a:p>
              <a:pPr algn="ctr"/>
              <a:r>
                <a:rPr lang="en-US" sz="1778" b="1" dirty="0">
                  <a:solidFill>
                    <a:srgbClr val="76B900"/>
                  </a:solidFill>
                </a:rPr>
                <a:t>80 GB/s</a:t>
              </a:r>
            </a:p>
          </p:txBody>
        </p:sp>
        <p:sp>
          <p:nvSpPr>
            <p:cNvPr id="137" name="TextBox 136"/>
            <p:cNvSpPr txBox="1"/>
            <p:nvPr/>
          </p:nvSpPr>
          <p:spPr>
            <a:xfrm>
              <a:off x="1600838" y="1615529"/>
              <a:ext cx="1237675" cy="329340"/>
            </a:xfrm>
            <a:prstGeom prst="rect">
              <a:avLst/>
            </a:prstGeom>
            <a:noFill/>
          </p:spPr>
          <p:txBody>
            <a:bodyPr wrap="square" rtlCol="0">
              <a:spAutoFit/>
            </a:bodyPr>
            <a:lstStyle/>
            <a:p>
              <a:pPr algn="ctr"/>
              <a:r>
                <a:rPr lang="en-US" sz="1778" b="1" dirty="0" err="1">
                  <a:solidFill>
                    <a:srgbClr val="76B900"/>
                  </a:solidFill>
                </a:rPr>
                <a:t>NVLink</a:t>
              </a:r>
              <a:endParaRPr lang="en-US" sz="1778" b="1" dirty="0">
                <a:solidFill>
                  <a:srgbClr val="76B900"/>
                </a:solidFill>
              </a:endParaRPr>
            </a:p>
          </p:txBody>
        </p:sp>
      </p:grpSp>
      <p:cxnSp>
        <p:nvCxnSpPr>
          <p:cNvPr id="138" name="Straight Arrow Connector 137"/>
          <p:cNvCxnSpPr>
            <a:stCxn id="131" idx="2"/>
            <a:endCxn id="130" idx="0"/>
          </p:cNvCxnSpPr>
          <p:nvPr/>
        </p:nvCxnSpPr>
        <p:spPr>
          <a:xfrm flipH="1">
            <a:off x="1449609" y="3060302"/>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39" name="TextBox 138"/>
          <p:cNvSpPr txBox="1"/>
          <p:nvPr/>
        </p:nvSpPr>
        <p:spPr>
          <a:xfrm>
            <a:off x="3052053" y="3542377"/>
            <a:ext cx="994714" cy="365934"/>
          </a:xfrm>
          <a:prstGeom prst="rect">
            <a:avLst/>
          </a:prstGeom>
          <a:noFill/>
        </p:spPr>
        <p:txBody>
          <a:bodyPr wrap="square" rtlCol="0">
            <a:spAutoFit/>
          </a:bodyPr>
          <a:lstStyle/>
          <a:p>
            <a:r>
              <a:rPr lang="en-US" sz="1778" dirty="0"/>
              <a:t>80 GB/s</a:t>
            </a:r>
          </a:p>
        </p:txBody>
      </p:sp>
      <p:cxnSp>
        <p:nvCxnSpPr>
          <p:cNvPr id="140" name="Straight Arrow Connector 139"/>
          <p:cNvCxnSpPr/>
          <p:nvPr/>
        </p:nvCxnSpPr>
        <p:spPr>
          <a:xfrm flipH="1">
            <a:off x="4032854" y="3054685"/>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141" name="Content Placeholder 2"/>
          <p:cNvSpPr txBox="1">
            <a:spLocks/>
          </p:cNvSpPr>
          <p:nvPr/>
        </p:nvSpPr>
        <p:spPr bwMode="auto">
          <a:xfrm>
            <a:off x="383850" y="5403009"/>
            <a:ext cx="11475800" cy="611246"/>
          </a:xfrm>
          <a:prstGeom prst="rect">
            <a:avLst/>
          </a:prstGeom>
          <a:noFill/>
          <a:ln w="9525">
            <a:noFill/>
            <a:miter lim="800000"/>
            <a:headEnd/>
            <a:tailEnd/>
          </a:ln>
        </p:spPr>
        <p:txBody>
          <a:bodyPr vert="horz" wrap="square" lIns="101600" tIns="50800" rIns="101600" bIns="50800" numCol="1" anchor="t" anchorCtr="0" compatLnSpc="1">
            <a:prstTxWarp prst="textNoShape">
              <a:avLst/>
            </a:prstTxWarp>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2"/>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2"/>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2"/>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lgn="ctr">
              <a:buNone/>
            </a:pPr>
            <a:r>
              <a:rPr lang="en-US" sz="3200" dirty="0" smtClean="0">
                <a:solidFill>
                  <a:srgbClr val="FF0000"/>
                </a:solidFill>
                <a:latin typeface="Helvetica" charset="0"/>
                <a:ea typeface="Helvetica" charset="0"/>
                <a:cs typeface="Helvetica" charset="0"/>
              </a:rPr>
              <a:t>Bandwidth-Aware Placement</a:t>
            </a:r>
          </a:p>
          <a:p>
            <a:pPr marL="0" indent="0" algn="ctr">
              <a:buNone/>
            </a:pPr>
            <a:r>
              <a:rPr lang="en-US" sz="3200" dirty="0" smtClean="0">
                <a:solidFill>
                  <a:srgbClr val="FF0000"/>
                </a:solidFill>
                <a:latin typeface="Helvetica" charset="0"/>
                <a:ea typeface="Helvetica" charset="0"/>
                <a:cs typeface="Helvetica" charset="0"/>
              </a:rPr>
              <a:t>Place </a:t>
            </a:r>
            <a:r>
              <a:rPr lang="en-US" sz="3200" dirty="0">
                <a:solidFill>
                  <a:srgbClr val="FF0000"/>
                </a:solidFill>
                <a:latin typeface="Helvetica" charset="0"/>
                <a:ea typeface="Helvetica" charset="0"/>
                <a:cs typeface="Helvetica" charset="0"/>
              </a:rPr>
              <a:t>data in the ratio of memory </a:t>
            </a:r>
            <a:r>
              <a:rPr lang="en-US" sz="3200" dirty="0" smtClean="0">
                <a:solidFill>
                  <a:srgbClr val="FF0000"/>
                </a:solidFill>
                <a:latin typeface="Helvetica" charset="0"/>
                <a:ea typeface="Helvetica" charset="0"/>
                <a:cs typeface="Helvetica" charset="0"/>
              </a:rPr>
              <a:t>bandwidths</a:t>
            </a:r>
            <a:endParaRPr lang="en-US" sz="3200" dirty="0">
              <a:solidFill>
                <a:srgbClr val="FF0000"/>
              </a:solidFill>
              <a:latin typeface="Helvetica" charset="0"/>
              <a:ea typeface="Helvetica" charset="0"/>
              <a:cs typeface="Helvetica" charset="0"/>
            </a:endParaRPr>
          </a:p>
        </p:txBody>
      </p:sp>
      <p:cxnSp>
        <p:nvCxnSpPr>
          <p:cNvPr id="70" name="Straight Arrow Connector 69"/>
          <p:cNvCxnSpPr/>
          <p:nvPr/>
        </p:nvCxnSpPr>
        <p:spPr>
          <a:xfrm flipV="1">
            <a:off x="6771227" y="1584717"/>
            <a:ext cx="1746" cy="3079308"/>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a:off x="6761308" y="4663819"/>
            <a:ext cx="4505936" cy="3511"/>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6773792" y="3859053"/>
            <a:ext cx="4395529" cy="18169"/>
          </a:xfrm>
          <a:prstGeom prst="straightConnector1">
            <a:avLst/>
          </a:prstGeom>
          <a:ln w="22225">
            <a:solidFill>
              <a:schemeClr val="accent5"/>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6785454" y="2692727"/>
            <a:ext cx="4407190" cy="12908"/>
          </a:xfrm>
          <a:prstGeom prst="straightConnector1">
            <a:avLst/>
          </a:prstGeom>
          <a:ln w="22225">
            <a:solidFill>
              <a:schemeClr val="accent6"/>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6772853" y="1847893"/>
            <a:ext cx="4411511" cy="13822"/>
          </a:xfrm>
          <a:prstGeom prst="straightConnector1">
            <a:avLst/>
          </a:prstGeom>
          <a:ln w="22225">
            <a:solidFill>
              <a:schemeClr val="tx2">
                <a:lumMod val="75000"/>
              </a:schemeClr>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6339777" y="3689137"/>
            <a:ext cx="503982" cy="365934"/>
          </a:xfrm>
          <a:prstGeom prst="rect">
            <a:avLst/>
          </a:prstGeom>
          <a:noFill/>
        </p:spPr>
        <p:txBody>
          <a:bodyPr wrap="square" rtlCol="0">
            <a:spAutoFit/>
          </a:bodyPr>
          <a:lstStyle/>
          <a:p>
            <a:pPr algn="ctr"/>
            <a:r>
              <a:rPr lang="en-US" sz="1778" dirty="0">
                <a:solidFill>
                  <a:srgbClr val="000000"/>
                </a:solidFill>
              </a:rPr>
              <a:t>80</a:t>
            </a:r>
          </a:p>
        </p:txBody>
      </p:sp>
      <p:sp>
        <p:nvSpPr>
          <p:cNvPr id="96" name="TextBox 95"/>
          <p:cNvSpPr txBox="1"/>
          <p:nvPr/>
        </p:nvSpPr>
        <p:spPr>
          <a:xfrm>
            <a:off x="6251579" y="2517549"/>
            <a:ext cx="592180" cy="365934"/>
          </a:xfrm>
          <a:prstGeom prst="rect">
            <a:avLst/>
          </a:prstGeom>
          <a:noFill/>
        </p:spPr>
        <p:txBody>
          <a:bodyPr wrap="square" rtlCol="0">
            <a:spAutoFit/>
          </a:bodyPr>
          <a:lstStyle/>
          <a:p>
            <a:pPr algn="ctr"/>
            <a:r>
              <a:rPr lang="en-US" sz="1778" dirty="0">
                <a:solidFill>
                  <a:srgbClr val="000000"/>
                </a:solidFill>
              </a:rPr>
              <a:t>200</a:t>
            </a:r>
          </a:p>
        </p:txBody>
      </p:sp>
      <p:sp>
        <p:nvSpPr>
          <p:cNvPr id="99" name="TextBox 98"/>
          <p:cNvSpPr txBox="1"/>
          <p:nvPr/>
        </p:nvSpPr>
        <p:spPr>
          <a:xfrm>
            <a:off x="6238979" y="1659808"/>
            <a:ext cx="592180" cy="365934"/>
          </a:xfrm>
          <a:prstGeom prst="rect">
            <a:avLst/>
          </a:prstGeom>
          <a:noFill/>
        </p:spPr>
        <p:txBody>
          <a:bodyPr wrap="square" rtlCol="0">
            <a:spAutoFit/>
          </a:bodyPr>
          <a:lstStyle/>
          <a:p>
            <a:pPr algn="ctr"/>
            <a:r>
              <a:rPr lang="en-US" sz="1778" dirty="0">
                <a:solidFill>
                  <a:srgbClr val="000000"/>
                </a:solidFill>
              </a:rPr>
              <a:t>280</a:t>
            </a:r>
          </a:p>
        </p:txBody>
      </p:sp>
      <p:sp>
        <p:nvSpPr>
          <p:cNvPr id="100" name="TextBox 99"/>
          <p:cNvSpPr txBox="1"/>
          <p:nvPr/>
        </p:nvSpPr>
        <p:spPr>
          <a:xfrm>
            <a:off x="8111945" y="3805595"/>
            <a:ext cx="3074302" cy="400110"/>
          </a:xfrm>
          <a:prstGeom prst="rect">
            <a:avLst/>
          </a:prstGeom>
          <a:noFill/>
        </p:spPr>
        <p:txBody>
          <a:bodyPr wrap="square" rtlCol="0">
            <a:spAutoFit/>
          </a:bodyPr>
          <a:lstStyle/>
          <a:p>
            <a:pPr algn="r"/>
            <a:r>
              <a:rPr lang="en-US" sz="2000" dirty="0">
                <a:solidFill>
                  <a:srgbClr val="558ED5"/>
                </a:solidFill>
              </a:rPr>
              <a:t>Additional BW from CC</a:t>
            </a:r>
          </a:p>
        </p:txBody>
      </p:sp>
      <p:sp>
        <p:nvSpPr>
          <p:cNvPr id="101" name="TextBox 100"/>
          <p:cNvSpPr txBox="1"/>
          <p:nvPr/>
        </p:nvSpPr>
        <p:spPr>
          <a:xfrm>
            <a:off x="7534447" y="2627387"/>
            <a:ext cx="2891262" cy="400110"/>
          </a:xfrm>
          <a:prstGeom prst="rect">
            <a:avLst/>
          </a:prstGeom>
          <a:noFill/>
        </p:spPr>
        <p:txBody>
          <a:bodyPr wrap="square" rtlCol="0">
            <a:spAutoFit/>
          </a:bodyPr>
          <a:lstStyle/>
          <a:p>
            <a:pPr algn="r"/>
            <a:r>
              <a:rPr lang="en-US" sz="2000" dirty="0">
                <a:solidFill>
                  <a:srgbClr val="598B00"/>
                </a:solidFill>
              </a:rPr>
              <a:t>GPU Memory BW</a:t>
            </a:r>
          </a:p>
        </p:txBody>
      </p:sp>
      <p:sp>
        <p:nvSpPr>
          <p:cNvPr id="102" name="TextBox 101"/>
          <p:cNvSpPr txBox="1"/>
          <p:nvPr/>
        </p:nvSpPr>
        <p:spPr>
          <a:xfrm>
            <a:off x="7531775" y="1492962"/>
            <a:ext cx="3803557" cy="400110"/>
          </a:xfrm>
          <a:prstGeom prst="rect">
            <a:avLst/>
          </a:prstGeom>
          <a:noFill/>
        </p:spPr>
        <p:txBody>
          <a:bodyPr wrap="square" rtlCol="0">
            <a:spAutoFit/>
          </a:bodyPr>
          <a:lstStyle/>
          <a:p>
            <a:pPr algn="r"/>
            <a:r>
              <a:rPr lang="en-US" sz="2000" dirty="0">
                <a:solidFill>
                  <a:schemeClr val="tx2">
                    <a:lumMod val="75000"/>
                  </a:schemeClr>
                </a:solidFill>
              </a:rPr>
              <a:t>Total System Memory BW</a:t>
            </a:r>
          </a:p>
        </p:txBody>
      </p:sp>
      <p:sp>
        <p:nvSpPr>
          <p:cNvPr id="103" name="TextBox 102"/>
          <p:cNvSpPr txBox="1"/>
          <p:nvPr/>
        </p:nvSpPr>
        <p:spPr>
          <a:xfrm>
            <a:off x="6601734" y="4641199"/>
            <a:ext cx="4788404" cy="400110"/>
          </a:xfrm>
          <a:prstGeom prst="rect">
            <a:avLst/>
          </a:prstGeom>
          <a:noFill/>
        </p:spPr>
        <p:txBody>
          <a:bodyPr wrap="square" rtlCol="0">
            <a:spAutoFit/>
          </a:bodyPr>
          <a:lstStyle/>
          <a:p>
            <a:pPr algn="ctr"/>
            <a:r>
              <a:rPr lang="en-US" sz="2000" b="1" dirty="0">
                <a:solidFill>
                  <a:srgbClr val="000000"/>
                </a:solidFill>
              </a:rPr>
              <a:t>% of Migrated Pages to GPU Memory</a:t>
            </a:r>
          </a:p>
        </p:txBody>
      </p:sp>
      <p:sp>
        <p:nvSpPr>
          <p:cNvPr id="104" name="TextBox 103"/>
          <p:cNvSpPr txBox="1"/>
          <p:nvPr/>
        </p:nvSpPr>
        <p:spPr>
          <a:xfrm rot="16200000">
            <a:off x="4640693" y="2902935"/>
            <a:ext cx="3074302" cy="400110"/>
          </a:xfrm>
          <a:prstGeom prst="rect">
            <a:avLst/>
          </a:prstGeom>
          <a:noFill/>
        </p:spPr>
        <p:txBody>
          <a:bodyPr wrap="square" rtlCol="0">
            <a:spAutoFit/>
          </a:bodyPr>
          <a:lstStyle/>
          <a:p>
            <a:pPr algn="ctr"/>
            <a:r>
              <a:rPr lang="en-US" sz="2000" b="1" dirty="0">
                <a:solidFill>
                  <a:srgbClr val="000000"/>
                </a:solidFill>
              </a:rPr>
              <a:t>Total Bandwidth (GB/s)</a:t>
            </a:r>
          </a:p>
        </p:txBody>
      </p:sp>
      <p:sp>
        <p:nvSpPr>
          <p:cNvPr id="105" name="TextBox 104"/>
          <p:cNvSpPr txBox="1"/>
          <p:nvPr/>
        </p:nvSpPr>
        <p:spPr>
          <a:xfrm>
            <a:off x="6446207" y="4548131"/>
            <a:ext cx="503982" cy="365934"/>
          </a:xfrm>
          <a:prstGeom prst="rect">
            <a:avLst/>
          </a:prstGeom>
          <a:noFill/>
        </p:spPr>
        <p:txBody>
          <a:bodyPr wrap="square" rtlCol="0">
            <a:spAutoFit/>
          </a:bodyPr>
          <a:lstStyle/>
          <a:p>
            <a:pPr algn="ctr"/>
            <a:r>
              <a:rPr lang="en-US" sz="1778" dirty="0">
                <a:solidFill>
                  <a:srgbClr val="000000"/>
                </a:solidFill>
              </a:rPr>
              <a:t>0</a:t>
            </a:r>
          </a:p>
        </p:txBody>
      </p:sp>
      <p:sp>
        <p:nvSpPr>
          <p:cNvPr id="114" name="TextBox 113"/>
          <p:cNvSpPr txBox="1"/>
          <p:nvPr/>
        </p:nvSpPr>
        <p:spPr>
          <a:xfrm>
            <a:off x="11064368" y="4612991"/>
            <a:ext cx="699684" cy="365934"/>
          </a:xfrm>
          <a:prstGeom prst="rect">
            <a:avLst/>
          </a:prstGeom>
          <a:noFill/>
        </p:spPr>
        <p:txBody>
          <a:bodyPr wrap="square" rtlCol="0">
            <a:spAutoFit/>
          </a:bodyPr>
          <a:lstStyle/>
          <a:p>
            <a:pPr algn="ctr"/>
            <a:r>
              <a:rPr lang="en-US" sz="1778" dirty="0">
                <a:solidFill>
                  <a:srgbClr val="000000"/>
                </a:solidFill>
              </a:rPr>
              <a:t>100</a:t>
            </a:r>
          </a:p>
        </p:txBody>
      </p:sp>
      <p:sp>
        <p:nvSpPr>
          <p:cNvPr id="115" name="Freeform 114"/>
          <p:cNvSpPr/>
          <p:nvPr/>
        </p:nvSpPr>
        <p:spPr>
          <a:xfrm>
            <a:off x="6761308" y="1911289"/>
            <a:ext cx="4457184" cy="1964979"/>
          </a:xfrm>
          <a:custGeom>
            <a:avLst/>
            <a:gdLst>
              <a:gd name="connsiteX0" fmla="*/ 0 w 4273889"/>
              <a:gd name="connsiteY0" fmla="*/ 1758949 h 1758949"/>
              <a:gd name="connsiteX1" fmla="*/ 2682775 w 4273889"/>
              <a:gd name="connsiteY1" fmla="*/ 25275 h 1758949"/>
              <a:gd name="connsiteX2" fmla="*/ 4273889 w 4273889"/>
              <a:gd name="connsiteY2" fmla="*/ 681646 h 1758949"/>
            </a:gdLst>
            <a:ahLst/>
            <a:cxnLst>
              <a:cxn ang="0">
                <a:pos x="connsiteX0" y="connsiteY0"/>
              </a:cxn>
              <a:cxn ang="0">
                <a:pos x="connsiteX1" y="connsiteY1"/>
              </a:cxn>
              <a:cxn ang="0">
                <a:pos x="connsiteX2" y="connsiteY2"/>
              </a:cxn>
            </a:cxnLst>
            <a:rect l="l" t="t" r="r" b="b"/>
            <a:pathLst>
              <a:path w="4273889" h="1758949">
                <a:moveTo>
                  <a:pt x="0" y="1758949"/>
                </a:moveTo>
                <a:cubicBezTo>
                  <a:pt x="985230" y="981887"/>
                  <a:pt x="1970460" y="204825"/>
                  <a:pt x="2682775" y="25275"/>
                </a:cubicBezTo>
                <a:cubicBezTo>
                  <a:pt x="3395090" y="-154276"/>
                  <a:pt x="4273889" y="681646"/>
                  <a:pt x="4273889" y="681646"/>
                </a:cubicBezTo>
              </a:path>
            </a:pathLst>
          </a:custGeom>
          <a:ln w="38100"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rgbClr val="FF0000"/>
              </a:solidFill>
            </a:endParaRPr>
          </a:p>
        </p:txBody>
      </p:sp>
      <p:sp>
        <p:nvSpPr>
          <p:cNvPr id="116" name="Oval 115"/>
          <p:cNvSpPr/>
          <p:nvPr/>
        </p:nvSpPr>
        <p:spPr>
          <a:xfrm>
            <a:off x="9686467" y="1780854"/>
            <a:ext cx="274017" cy="2602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 name="Rectangle 5"/>
          <p:cNvSpPr/>
          <p:nvPr/>
        </p:nvSpPr>
        <p:spPr>
          <a:xfrm>
            <a:off x="9974184" y="1876745"/>
            <a:ext cx="1356378" cy="8082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4" name="Straight Connector 3"/>
          <p:cNvCxnSpPr/>
          <p:nvPr/>
        </p:nvCxnSpPr>
        <p:spPr>
          <a:xfrm flipH="1" flipV="1">
            <a:off x="9889724" y="4548131"/>
            <a:ext cx="1"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9539882" y="4241797"/>
            <a:ext cx="699684" cy="365934"/>
          </a:xfrm>
          <a:prstGeom prst="rect">
            <a:avLst/>
          </a:prstGeom>
          <a:noFill/>
        </p:spPr>
        <p:txBody>
          <a:bodyPr wrap="square" rtlCol="0">
            <a:spAutoFit/>
          </a:bodyPr>
          <a:lstStyle/>
          <a:p>
            <a:pPr algn="ctr"/>
            <a:r>
              <a:rPr lang="en-US" sz="1778" dirty="0" smtClean="0">
                <a:solidFill>
                  <a:srgbClr val="000000"/>
                </a:solidFill>
              </a:rPr>
              <a:t>70</a:t>
            </a:r>
            <a:endParaRPr lang="en-US" sz="1778" dirty="0">
              <a:solidFill>
                <a:srgbClr val="000000"/>
              </a:solidFill>
            </a:endParaRPr>
          </a:p>
        </p:txBody>
      </p:sp>
    </p:spTree>
    <p:extLst>
      <p:ext uri="{BB962C8B-B14F-4D97-AF65-F5344CB8AC3E}">
        <p14:creationId xmlns:p14="http://schemas.microsoft.com/office/powerpoint/2010/main" val="1060529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7" presetClass="path" presetSubtype="0" accel="50000" decel="50000" fill="hold" grpId="0" nodeType="clickEffect">
                                  <p:stCondLst>
                                    <p:cond delay="0"/>
                                  </p:stCondLst>
                                  <p:childTnLst>
                                    <p:animMotion origin="layout" path="M 2.89889E-6 4.78004E-6 L 2.89889E-6 -0.1451 C 2.89889E-6 -0.21019 -0.03183 -0.2902 -0.05758 -0.2902 L -0.11515 -0.2902 " pathEditMode="relative" rAng="0" ptsTypes="FfFF">
                                      <p:cBhvr>
                                        <p:cTn id="6" dur="500" fill="hold"/>
                                        <p:tgtEl>
                                          <p:spTgt spid="95"/>
                                        </p:tgtEl>
                                        <p:attrNameLst>
                                          <p:attrName>ppt_x</p:attrName>
                                          <p:attrName>ppt_y</p:attrName>
                                        </p:attrNameLst>
                                      </p:cBhvr>
                                      <p:rCtr x="-5757" y="-14510"/>
                                    </p:animMotion>
                                  </p:childTnLst>
                                </p:cTn>
                              </p:par>
                              <p:par>
                                <p:cTn id="7" presetID="1" presetClass="exit" presetSubtype="0" fill="hold" grpId="1" nodeType="withEffect">
                                  <p:stCondLst>
                                    <p:cond delay="2000"/>
                                  </p:stCondLst>
                                  <p:childTnLst>
                                    <p:set>
                                      <p:cBhvr>
                                        <p:cTn id="8" dur="1" fill="hold">
                                          <p:stCondLst>
                                            <p:cond delay="0"/>
                                          </p:stCondLst>
                                        </p:cTn>
                                        <p:tgtEl>
                                          <p:spTgt spid="95"/>
                                        </p:tgtEl>
                                        <p:attrNameLst>
                                          <p:attrName>style.visibility</p:attrName>
                                        </p:attrNameLst>
                                      </p:cBhvr>
                                      <p:to>
                                        <p:strVal val="hidden"/>
                                      </p:to>
                                    </p:set>
                                  </p:childTnLst>
                                </p:cTn>
                              </p:par>
                              <p:par>
                                <p:cTn id="9" presetID="50" presetClass="path" presetSubtype="0" accel="50000" decel="50000" fill="hold" grpId="0" nodeType="withEffect">
                                  <p:stCondLst>
                                    <p:cond delay="0"/>
                                  </p:stCondLst>
                                  <p:childTnLst>
                                    <p:animMotion origin="layout" path="M 2.26852E-6 -3.33333E-6 L 0.00188 -3.33333E-6 C 0.00275 -3.33333E-6 0.0039 -0.06507 0.0039 -0.11754 L 0.0039 -0.23354 " pathEditMode="relative" rAng="0" ptsTypes="FfFF">
                                      <p:cBhvr>
                                        <p:cTn id="10" dur="500" fill="hold"/>
                                        <p:tgtEl>
                                          <p:spTgt spid="106"/>
                                        </p:tgtEl>
                                        <p:attrNameLst>
                                          <p:attrName>ppt_x</p:attrName>
                                          <p:attrName>ppt_y</p:attrName>
                                        </p:attrNameLst>
                                      </p:cBhvr>
                                      <p:rCtr x="188" y="-11677"/>
                                    </p:animMotion>
                                  </p:childTnLst>
                                </p:cTn>
                              </p:par>
                              <p:par>
                                <p:cTn id="11" presetID="1" presetClass="exit" presetSubtype="0" fill="hold" grpId="1" nodeType="withEffect">
                                  <p:stCondLst>
                                    <p:cond delay="1000"/>
                                  </p:stCondLst>
                                  <p:childTnLst>
                                    <p:set>
                                      <p:cBhvr>
                                        <p:cTn id="12" dur="1" fill="hold">
                                          <p:stCondLst>
                                            <p:cond delay="0"/>
                                          </p:stCondLst>
                                        </p:cTn>
                                        <p:tgtEl>
                                          <p:spTgt spid="106"/>
                                        </p:tgtEl>
                                        <p:attrNameLst>
                                          <p:attrName>style.visibility</p:attrName>
                                        </p:attrNameLst>
                                      </p:cBhvr>
                                      <p:to>
                                        <p:strVal val="hidden"/>
                                      </p:to>
                                    </p:set>
                                  </p:childTnLst>
                                </p:cTn>
                              </p:par>
                              <p:par>
                                <p:cTn id="13" presetID="50" presetClass="path" presetSubtype="0" accel="50000" decel="50000" fill="hold" grpId="0" nodeType="withEffect">
                                  <p:stCondLst>
                                    <p:cond delay="1000"/>
                                  </p:stCondLst>
                                  <p:childTnLst>
                                    <p:animMotion origin="layout" path="M 1.57407E-6 -3.33333E-6 L -0.00478 -3.33333E-6 C -0.00695 -3.33333E-6 -0.00941 -0.06455 -0.00941 -0.11677 L -0.00941 -0.23302 " pathEditMode="relative" rAng="0" ptsTypes="FfFF">
                                      <p:cBhvr>
                                        <p:cTn id="14" dur="500" fill="hold"/>
                                        <p:tgtEl>
                                          <p:spTgt spid="107"/>
                                        </p:tgtEl>
                                        <p:attrNameLst>
                                          <p:attrName>ppt_x</p:attrName>
                                          <p:attrName>ppt_y</p:attrName>
                                        </p:attrNameLst>
                                      </p:cBhvr>
                                      <p:rCtr x="-477" y="-11651"/>
                                    </p:animMotion>
                                  </p:childTnLst>
                                </p:cTn>
                              </p:par>
                              <p:par>
                                <p:cTn id="15" presetID="1" presetClass="exit" presetSubtype="0" fill="hold" grpId="1" nodeType="withEffect">
                                  <p:stCondLst>
                                    <p:cond delay="2000"/>
                                  </p:stCondLst>
                                  <p:childTnLst>
                                    <p:set>
                                      <p:cBhvr>
                                        <p:cTn id="16" dur="1" fill="hold">
                                          <p:stCondLst>
                                            <p:cond delay="0"/>
                                          </p:stCondLst>
                                        </p:cTn>
                                        <p:tgtEl>
                                          <p:spTgt spid="107"/>
                                        </p:tgtEl>
                                        <p:attrNameLst>
                                          <p:attrName>style.visibility</p:attrName>
                                        </p:attrNameLst>
                                      </p:cBhvr>
                                      <p:to>
                                        <p:strVal val="hidden"/>
                                      </p:to>
                                    </p:set>
                                  </p:childTnLst>
                                </p:cTn>
                              </p:par>
                            </p:childTnLst>
                          </p:cTn>
                        </p:par>
                        <p:par>
                          <p:cTn id="17" fill="hold">
                            <p:stCondLst>
                              <p:cond delay="2000"/>
                            </p:stCondLst>
                            <p:childTnLst>
                              <p:par>
                                <p:cTn id="18" presetID="57" presetClass="path" presetSubtype="0" accel="50000" decel="50000" fill="hold" grpId="0" nodeType="afterEffect">
                                  <p:stCondLst>
                                    <p:cond delay="0"/>
                                  </p:stCondLst>
                                  <p:childTnLst>
                                    <p:animMotion origin="layout" path="M -1.90945E-7 -2.48778E-6 L -1.90945E-7 -0.14587 C -1.90945E-7 -0.21147 -0.03501 -0.29174 -0.06321 -0.29174 L -0.12643 -0.29174 " pathEditMode="relative" rAng="0" ptsTypes="FfFF">
                                      <p:cBhvr>
                                        <p:cTn id="19" dur="1000" fill="hold"/>
                                        <p:tgtEl>
                                          <p:spTgt spid="97"/>
                                        </p:tgtEl>
                                        <p:attrNameLst>
                                          <p:attrName>ppt_x</p:attrName>
                                          <p:attrName>ppt_y</p:attrName>
                                        </p:attrNameLst>
                                      </p:cBhvr>
                                      <p:rCtr x="-6321" y="-14587"/>
                                    </p:animMotion>
                                  </p:childTnLst>
                                </p:cTn>
                              </p:par>
                              <p:par>
                                <p:cTn id="20" presetID="1" presetClass="exit" presetSubtype="0" fill="hold" grpId="1" nodeType="withEffect">
                                  <p:stCondLst>
                                    <p:cond delay="2000"/>
                                  </p:stCondLst>
                                  <p:childTnLst>
                                    <p:set>
                                      <p:cBhvr>
                                        <p:cTn id="21" dur="1" fill="hold">
                                          <p:stCondLst>
                                            <p:cond delay="0"/>
                                          </p:stCondLst>
                                        </p:cTn>
                                        <p:tgtEl>
                                          <p:spTgt spid="97"/>
                                        </p:tgtEl>
                                        <p:attrNameLst>
                                          <p:attrName>style.visibility</p:attrName>
                                        </p:attrNameLst>
                                      </p:cBhvr>
                                      <p:to>
                                        <p:strVal val="hidden"/>
                                      </p:to>
                                    </p:set>
                                  </p:childTnLst>
                                </p:cTn>
                              </p:par>
                              <p:par>
                                <p:cTn id="22" presetID="50" presetClass="path" presetSubtype="0" accel="50000" decel="50000" fill="hold" grpId="0" nodeType="withEffect">
                                  <p:stCondLst>
                                    <p:cond delay="0"/>
                                  </p:stCondLst>
                                  <p:childTnLst>
                                    <p:animMotion origin="layout" path="M 1.52778E-6 -3.33333E-6 L -0.01071 -3.33333E-6 C -0.01548 -3.33333E-6 -0.02127 -0.06481 -0.02127 -0.11754 L -0.02127 -0.23405 " pathEditMode="relative" rAng="0" ptsTypes="FfFF">
                                      <p:cBhvr>
                                        <p:cTn id="23" dur="500" fill="hold"/>
                                        <p:tgtEl>
                                          <p:spTgt spid="108"/>
                                        </p:tgtEl>
                                        <p:attrNameLst>
                                          <p:attrName>ppt_x</p:attrName>
                                          <p:attrName>ppt_y</p:attrName>
                                        </p:attrNameLst>
                                      </p:cBhvr>
                                      <p:rCtr x="-1071" y="-11703"/>
                                    </p:animMotion>
                                  </p:childTnLst>
                                </p:cTn>
                              </p:par>
                              <p:par>
                                <p:cTn id="24" presetID="1" presetClass="exit" presetSubtype="0" fill="hold" grpId="1" nodeType="withEffect">
                                  <p:stCondLst>
                                    <p:cond delay="1000"/>
                                  </p:stCondLst>
                                  <p:childTnLst>
                                    <p:set>
                                      <p:cBhvr>
                                        <p:cTn id="25" dur="1" fill="hold">
                                          <p:stCondLst>
                                            <p:cond delay="0"/>
                                          </p:stCondLst>
                                        </p:cTn>
                                        <p:tgtEl>
                                          <p:spTgt spid="108"/>
                                        </p:tgtEl>
                                        <p:attrNameLst>
                                          <p:attrName>style.visibility</p:attrName>
                                        </p:attrNameLst>
                                      </p:cBhvr>
                                      <p:to>
                                        <p:strVal val="hidden"/>
                                      </p:to>
                                    </p:set>
                                  </p:childTnLst>
                                </p:cTn>
                              </p:par>
                              <p:par>
                                <p:cTn id="26" presetID="50" presetClass="path" presetSubtype="0" accel="50000" decel="50000" fill="hold" grpId="0" nodeType="withEffect">
                                  <p:stCondLst>
                                    <p:cond delay="1000"/>
                                  </p:stCondLst>
                                  <p:childTnLst>
                                    <p:animMotion origin="layout" path="M -3.84259E-6 -3.33333E-6 L -0.0162 -3.33333E-6 C -0.02343 -3.33333E-6 -0.03226 -0.06481 -0.03226 -0.11754 L -0.03226 -0.23405 " pathEditMode="relative" rAng="0" ptsTypes="FfFF">
                                      <p:cBhvr>
                                        <p:cTn id="27" dur="500" fill="hold"/>
                                        <p:tgtEl>
                                          <p:spTgt spid="109"/>
                                        </p:tgtEl>
                                        <p:attrNameLst>
                                          <p:attrName>ppt_x</p:attrName>
                                          <p:attrName>ppt_y</p:attrName>
                                        </p:attrNameLst>
                                      </p:cBhvr>
                                      <p:rCtr x="-1620" y="-11703"/>
                                    </p:animMotion>
                                  </p:childTnLst>
                                </p:cTn>
                              </p:par>
                              <p:par>
                                <p:cTn id="28" presetID="1" presetClass="exit" presetSubtype="0" fill="hold" grpId="1" nodeType="withEffect">
                                  <p:stCondLst>
                                    <p:cond delay="2000"/>
                                  </p:stCondLst>
                                  <p:childTnLst>
                                    <p:set>
                                      <p:cBhvr>
                                        <p:cTn id="29" dur="1" fill="hold">
                                          <p:stCondLst>
                                            <p:cond delay="0"/>
                                          </p:stCondLst>
                                        </p:cTn>
                                        <p:tgtEl>
                                          <p:spTgt spid="109"/>
                                        </p:tgtEl>
                                        <p:attrNameLst>
                                          <p:attrName>style.visibility</p:attrName>
                                        </p:attrNameLst>
                                      </p:cBhvr>
                                      <p:to>
                                        <p:strVal val="hidden"/>
                                      </p:to>
                                    </p:set>
                                  </p:childTnLst>
                                </p:cTn>
                              </p:par>
                            </p:childTnLst>
                          </p:cTn>
                        </p:par>
                        <p:par>
                          <p:cTn id="30" fill="hold">
                            <p:stCondLst>
                              <p:cond delay="4000"/>
                            </p:stCondLst>
                            <p:childTnLst>
                              <p:par>
                                <p:cTn id="31" presetID="57" presetClass="path" presetSubtype="0" accel="50000" decel="50000" fill="hold" grpId="0" nodeType="afterEffect">
                                  <p:stCondLst>
                                    <p:cond delay="0"/>
                                  </p:stCondLst>
                                  <p:childTnLst>
                                    <p:animMotion origin="layout" path="M -3.28078E-6 -2.48778E-6 L -3.28078E-6 -0.14587 C -3.28078E-6 -0.21147 -0.03804 -0.29174 -0.06871 -0.29174 L -0.13742 -0.29174 " pathEditMode="relative" rAng="0" ptsTypes="FfFF">
                                      <p:cBhvr>
                                        <p:cTn id="32" dur="1000" fill="hold"/>
                                        <p:tgtEl>
                                          <p:spTgt spid="98"/>
                                        </p:tgtEl>
                                        <p:attrNameLst>
                                          <p:attrName>ppt_x</p:attrName>
                                          <p:attrName>ppt_y</p:attrName>
                                        </p:attrNameLst>
                                      </p:cBhvr>
                                      <p:rCtr x="-6871" y="-14587"/>
                                    </p:animMotion>
                                  </p:childTnLst>
                                </p:cTn>
                              </p:par>
                              <p:par>
                                <p:cTn id="33" presetID="1" presetClass="exit" presetSubtype="0" fill="hold" grpId="1" nodeType="withEffect">
                                  <p:stCondLst>
                                    <p:cond delay="2000"/>
                                  </p:stCondLst>
                                  <p:childTnLst>
                                    <p:set>
                                      <p:cBhvr>
                                        <p:cTn id="34" dur="1" fill="hold">
                                          <p:stCondLst>
                                            <p:cond delay="0"/>
                                          </p:stCondLst>
                                        </p:cTn>
                                        <p:tgtEl>
                                          <p:spTgt spid="98"/>
                                        </p:tgtEl>
                                        <p:attrNameLst>
                                          <p:attrName>style.visibility</p:attrName>
                                        </p:attrNameLst>
                                      </p:cBhvr>
                                      <p:to>
                                        <p:strVal val="hidden"/>
                                      </p:to>
                                    </p:set>
                                  </p:childTnLst>
                                </p:cTn>
                              </p:par>
                              <p:par>
                                <p:cTn id="35" presetID="50" presetClass="path" presetSubtype="0" accel="50000" decel="50000" fill="hold" grpId="0" nodeType="withEffect">
                                  <p:stCondLst>
                                    <p:cond delay="0"/>
                                  </p:stCondLst>
                                  <p:childTnLst>
                                    <p:animMotion origin="layout" path="M -3.88889E-6 -3.33333E-6 L -0.0217 -3.33333E-6 C -0.03154 -3.33333E-6 -0.04354 -0.06455 -0.04354 -0.11677 L -0.04354 -0.23302 " pathEditMode="relative" rAng="0" ptsTypes="FfFF">
                                      <p:cBhvr>
                                        <p:cTn id="36" dur="500" fill="hold"/>
                                        <p:tgtEl>
                                          <p:spTgt spid="110"/>
                                        </p:tgtEl>
                                        <p:attrNameLst>
                                          <p:attrName>ppt_x</p:attrName>
                                          <p:attrName>ppt_y</p:attrName>
                                        </p:attrNameLst>
                                      </p:cBhvr>
                                      <p:rCtr x="-2185" y="-11651"/>
                                    </p:animMotion>
                                  </p:childTnLst>
                                </p:cTn>
                              </p:par>
                              <p:par>
                                <p:cTn id="37" presetID="1" presetClass="exit" presetSubtype="0" fill="hold" grpId="1" nodeType="withEffect">
                                  <p:stCondLst>
                                    <p:cond delay="1000"/>
                                  </p:stCondLst>
                                  <p:childTnLst>
                                    <p:set>
                                      <p:cBhvr>
                                        <p:cTn id="38" dur="1" fill="hold">
                                          <p:stCondLst>
                                            <p:cond delay="0"/>
                                          </p:stCondLst>
                                        </p:cTn>
                                        <p:tgtEl>
                                          <p:spTgt spid="110"/>
                                        </p:tgtEl>
                                        <p:attrNameLst>
                                          <p:attrName>style.visibility</p:attrName>
                                        </p:attrNameLst>
                                      </p:cBhvr>
                                      <p:to>
                                        <p:strVal val="hidden"/>
                                      </p:to>
                                    </p:set>
                                  </p:childTnLst>
                                </p:cTn>
                              </p:par>
                              <p:par>
                                <p:cTn id="39" presetID="50" presetClass="path" presetSubtype="0" accel="50000" decel="50000" fill="hold" grpId="0" nodeType="withEffect">
                                  <p:stCondLst>
                                    <p:cond delay="1000"/>
                                  </p:stCondLst>
                                  <p:childTnLst>
                                    <p:animMotion origin="layout" path="M 7.40741E-7 3.86831E-6 L -0.0272 3.86831E-6 C -0.0395 3.86831E-6 -0.05454 -0.06456 -0.05454 -0.11703 L -0.05454 -0.23354 " pathEditMode="relative" rAng="0" ptsTypes="FfFF">
                                      <p:cBhvr>
                                        <p:cTn id="40" dur="500" fill="hold"/>
                                        <p:tgtEl>
                                          <p:spTgt spid="111"/>
                                        </p:tgtEl>
                                        <p:attrNameLst>
                                          <p:attrName>ppt_x</p:attrName>
                                          <p:attrName>ppt_y</p:attrName>
                                        </p:attrNameLst>
                                      </p:cBhvr>
                                      <p:rCtr x="-2734" y="-11677"/>
                                    </p:animMotion>
                                  </p:childTnLst>
                                </p:cTn>
                              </p:par>
                              <p:par>
                                <p:cTn id="41" presetID="1" presetClass="exit" presetSubtype="0" fill="hold" grpId="1" nodeType="withEffect">
                                  <p:stCondLst>
                                    <p:cond delay="2000"/>
                                  </p:stCondLst>
                                  <p:childTnLst>
                                    <p:set>
                                      <p:cBhvr>
                                        <p:cTn id="42" dur="1" fill="hold">
                                          <p:stCondLst>
                                            <p:cond delay="0"/>
                                          </p:stCondLst>
                                        </p:cTn>
                                        <p:tgtEl>
                                          <p:spTgt spid="111"/>
                                        </p:tgtEl>
                                        <p:attrNameLst>
                                          <p:attrName>style.visibility</p:attrName>
                                        </p:attrNameLst>
                                      </p:cBhvr>
                                      <p:to>
                                        <p:strVal val="hidden"/>
                                      </p:to>
                                    </p:set>
                                  </p:childTnLst>
                                </p:cTn>
                              </p:par>
                              <p:par>
                                <p:cTn id="43" presetID="50" presetClass="path" presetSubtype="0" accel="50000" decel="50000" fill="hold" grpId="0" nodeType="withEffect">
                                  <p:stCondLst>
                                    <p:cond delay="2000"/>
                                  </p:stCondLst>
                                  <p:childTnLst>
                                    <p:animMotion origin="layout" path="M 4.62963E-8 -3.33333E-6 L -0.03241 -3.33333E-6 C -0.04702 -3.33333E-6 -0.06496 -0.06455 -0.06496 -0.11677 L -0.06496 -0.23302 " pathEditMode="relative" rAng="0" ptsTypes="FfFF">
                                      <p:cBhvr>
                                        <p:cTn id="44" dur="500" fill="hold"/>
                                        <p:tgtEl>
                                          <p:spTgt spid="112"/>
                                        </p:tgtEl>
                                        <p:attrNameLst>
                                          <p:attrName>ppt_x</p:attrName>
                                          <p:attrName>ppt_y</p:attrName>
                                        </p:attrNameLst>
                                      </p:cBhvr>
                                      <p:rCtr x="-3255" y="-11651"/>
                                    </p:animMotion>
                                  </p:childTnLst>
                                </p:cTn>
                              </p:par>
                              <p:par>
                                <p:cTn id="45" presetID="1" presetClass="exit" presetSubtype="0" fill="hold" grpId="1" nodeType="withEffect">
                                  <p:stCondLst>
                                    <p:cond delay="3000"/>
                                  </p:stCondLst>
                                  <p:childTnLst>
                                    <p:set>
                                      <p:cBhvr>
                                        <p:cTn id="46" dur="1" fill="hold">
                                          <p:stCondLst>
                                            <p:cond delay="0"/>
                                          </p:stCondLst>
                                        </p:cTn>
                                        <p:tgtEl>
                                          <p:spTgt spid="112"/>
                                        </p:tgtEl>
                                        <p:attrNameLst>
                                          <p:attrName>style.visibility</p:attrName>
                                        </p:attrNameLst>
                                      </p:cBhvr>
                                      <p:to>
                                        <p:strVal val="hidden"/>
                                      </p:to>
                                    </p:set>
                                  </p:childTnLst>
                                </p:cTn>
                              </p:par>
                            </p:childTnLst>
                          </p:cTn>
                        </p:par>
                        <p:par>
                          <p:cTn id="47" fill="hold">
                            <p:stCondLst>
                              <p:cond delay="7000"/>
                            </p:stCondLst>
                            <p:childTnLst>
                              <p:par>
                                <p:cTn id="48" presetID="1" presetClass="entr" presetSubtype="0" fill="hold" grpId="0" nodeType="afterEffect">
                                  <p:stCondLst>
                                    <p:cond delay="0"/>
                                  </p:stCondLst>
                                  <p:childTnLst>
                                    <p:set>
                                      <p:cBhvr>
                                        <p:cTn id="49" dur="1" fill="hold">
                                          <p:stCondLst>
                                            <p:cond delay="0"/>
                                          </p:stCondLst>
                                        </p:cTn>
                                        <p:tgtEl>
                                          <p:spTgt spid="7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7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82"/>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8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85"/>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8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81" grpId="0" animBg="1"/>
      <p:bldP spid="82" grpId="0" animBg="1"/>
      <p:bldP spid="83" grpId="0" animBg="1"/>
      <p:bldP spid="84" grpId="0" animBg="1"/>
      <p:bldP spid="85" grpId="0" animBg="1"/>
      <p:bldP spid="86" grpId="0" animBg="1"/>
      <p:bldP spid="87" grpId="0" animBg="1"/>
      <p:bldP spid="95" grpId="0" animBg="1"/>
      <p:bldP spid="95" grpId="1" animBg="1"/>
      <p:bldP spid="97" grpId="0" animBg="1"/>
      <p:bldP spid="97" grpId="1" animBg="1"/>
      <p:bldP spid="98" grpId="0" animBg="1"/>
      <p:bldP spid="98" grpId="1" animBg="1"/>
      <p:bldP spid="78" grpId="0" animBg="1"/>
      <p:bldP spid="79" grpId="0" animBg="1"/>
      <p:bldP spid="8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Box 83"/>
          <p:cNvSpPr txBox="1"/>
          <p:nvPr/>
        </p:nvSpPr>
        <p:spPr>
          <a:xfrm>
            <a:off x="6601734" y="4641199"/>
            <a:ext cx="4788404" cy="400110"/>
          </a:xfrm>
          <a:prstGeom prst="rect">
            <a:avLst/>
          </a:prstGeom>
          <a:noFill/>
        </p:spPr>
        <p:txBody>
          <a:bodyPr wrap="square" rtlCol="0">
            <a:spAutoFit/>
          </a:bodyPr>
          <a:lstStyle/>
          <a:p>
            <a:pPr algn="ctr"/>
            <a:r>
              <a:rPr lang="en-US" sz="2000" b="1" dirty="0">
                <a:solidFill>
                  <a:srgbClr val="000000"/>
                </a:solidFill>
              </a:rPr>
              <a:t>% of Migrated Pages to GPU Memory</a:t>
            </a:r>
          </a:p>
        </p:txBody>
      </p:sp>
      <p:sp>
        <p:nvSpPr>
          <p:cNvPr id="75" name="Rounded Rectangle 74"/>
          <p:cNvSpPr/>
          <p:nvPr/>
        </p:nvSpPr>
        <p:spPr>
          <a:xfrm>
            <a:off x="782865" y="4390498"/>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40" name="Title 1"/>
          <p:cNvSpPr>
            <a:spLocks noGrp="1"/>
          </p:cNvSpPr>
          <p:nvPr>
            <p:ph type="title"/>
          </p:nvPr>
        </p:nvSpPr>
        <p:spPr/>
        <p:txBody>
          <a:bodyPr>
            <a:normAutofit/>
          </a:bodyPr>
          <a:lstStyle/>
          <a:p>
            <a:r>
              <a:rPr lang="en-US" dirty="0" smtClean="0"/>
              <a:t>GPU Bandwidth Utilization</a:t>
            </a:r>
            <a:endParaRPr lang="en-US" dirty="0"/>
          </a:p>
        </p:txBody>
      </p:sp>
      <p:sp>
        <p:nvSpPr>
          <p:cNvPr id="19" name="Rounded Rectangle 18"/>
          <p:cNvSpPr/>
          <p:nvPr/>
        </p:nvSpPr>
        <p:spPr>
          <a:xfrm>
            <a:off x="701726" y="4319943"/>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solidFill>
                  <a:srgbClr val="000000"/>
                </a:solidFill>
              </a:rPr>
              <a:t>GDDR5</a:t>
            </a:r>
            <a:endParaRPr lang="en-US" sz="2000" dirty="0"/>
          </a:p>
          <a:p>
            <a:pPr algn="ctr"/>
            <a:endParaRPr lang="en-US" sz="2000" dirty="0">
              <a:solidFill>
                <a:srgbClr val="000000"/>
              </a:solidFill>
            </a:endParaRPr>
          </a:p>
        </p:txBody>
      </p:sp>
      <p:sp>
        <p:nvSpPr>
          <p:cNvPr id="7" name="Rounded Rectangle 6"/>
          <p:cNvSpPr/>
          <p:nvPr/>
        </p:nvSpPr>
        <p:spPr>
          <a:xfrm>
            <a:off x="917471" y="2100745"/>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8" name="Rounded Rectangle 7"/>
          <p:cNvSpPr/>
          <p:nvPr/>
        </p:nvSpPr>
        <p:spPr>
          <a:xfrm>
            <a:off x="3500232" y="2087305"/>
            <a:ext cx="1069023" cy="95955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CPU</a:t>
            </a:r>
          </a:p>
        </p:txBody>
      </p:sp>
      <p:sp>
        <p:nvSpPr>
          <p:cNvPr id="12" name="TextBox 11"/>
          <p:cNvSpPr txBox="1"/>
          <p:nvPr/>
        </p:nvSpPr>
        <p:spPr>
          <a:xfrm>
            <a:off x="1458598" y="3544807"/>
            <a:ext cx="1335544" cy="365934"/>
          </a:xfrm>
          <a:prstGeom prst="rect">
            <a:avLst/>
          </a:prstGeom>
          <a:noFill/>
        </p:spPr>
        <p:txBody>
          <a:bodyPr wrap="square" rtlCol="0">
            <a:spAutoFit/>
          </a:bodyPr>
          <a:lstStyle/>
          <a:p>
            <a:r>
              <a:rPr lang="en-US" sz="1778" dirty="0"/>
              <a:t>200 GB/s</a:t>
            </a:r>
          </a:p>
        </p:txBody>
      </p:sp>
      <p:grpSp>
        <p:nvGrpSpPr>
          <p:cNvPr id="28" name="Group 27"/>
          <p:cNvGrpSpPr/>
          <p:nvPr/>
        </p:nvGrpSpPr>
        <p:grpSpPr>
          <a:xfrm>
            <a:off x="1983073" y="2063290"/>
            <a:ext cx="1524559" cy="857725"/>
            <a:chOff x="1522390" y="1615529"/>
            <a:chExt cx="1372103" cy="771952"/>
          </a:xfrm>
        </p:grpSpPr>
        <p:cxnSp>
          <p:nvCxnSpPr>
            <p:cNvPr id="11" name="Straight Arrow Connector 10"/>
            <p:cNvCxnSpPr/>
            <p:nvPr/>
          </p:nvCxnSpPr>
          <p:spPr>
            <a:xfrm>
              <a:off x="1522390" y="2054296"/>
              <a:ext cx="1362364" cy="3846"/>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523210" y="2058141"/>
              <a:ext cx="1371283" cy="329340"/>
            </a:xfrm>
            <a:prstGeom prst="rect">
              <a:avLst/>
            </a:prstGeom>
            <a:noFill/>
          </p:spPr>
          <p:txBody>
            <a:bodyPr wrap="square" rtlCol="0">
              <a:spAutoFit/>
            </a:bodyPr>
            <a:lstStyle/>
            <a:p>
              <a:pPr algn="ctr"/>
              <a:r>
                <a:rPr lang="en-US" sz="1778" b="1" dirty="0">
                  <a:solidFill>
                    <a:srgbClr val="76B900"/>
                  </a:solidFill>
                </a:rPr>
                <a:t>80</a:t>
              </a:r>
              <a:r>
                <a:rPr lang="en-US" sz="1778" b="1" dirty="0">
                  <a:solidFill>
                    <a:srgbClr val="92D050"/>
                  </a:solidFill>
                </a:rPr>
                <a:t> </a:t>
              </a:r>
              <a:r>
                <a:rPr lang="en-US" sz="1778" b="1" dirty="0">
                  <a:solidFill>
                    <a:srgbClr val="76B900"/>
                  </a:solidFill>
                </a:rPr>
                <a:t>GB/s</a:t>
              </a:r>
            </a:p>
          </p:txBody>
        </p:sp>
        <p:sp>
          <p:nvSpPr>
            <p:cNvPr id="15" name="TextBox 14"/>
            <p:cNvSpPr txBox="1"/>
            <p:nvPr/>
          </p:nvSpPr>
          <p:spPr>
            <a:xfrm>
              <a:off x="1600838" y="1615529"/>
              <a:ext cx="1237675" cy="329340"/>
            </a:xfrm>
            <a:prstGeom prst="rect">
              <a:avLst/>
            </a:prstGeom>
            <a:noFill/>
          </p:spPr>
          <p:txBody>
            <a:bodyPr wrap="square" rtlCol="0">
              <a:spAutoFit/>
            </a:bodyPr>
            <a:lstStyle/>
            <a:p>
              <a:pPr algn="ctr"/>
              <a:r>
                <a:rPr lang="en-US" sz="1778" b="1" dirty="0" err="1">
                  <a:solidFill>
                    <a:srgbClr val="76B900"/>
                  </a:solidFill>
                </a:rPr>
                <a:t>NVLink</a:t>
              </a:r>
              <a:endParaRPr lang="en-US" sz="1778" b="1" dirty="0">
                <a:solidFill>
                  <a:srgbClr val="76B900"/>
                </a:solidFill>
              </a:endParaRPr>
            </a:p>
          </p:txBody>
        </p:sp>
      </p:grpSp>
      <p:sp>
        <p:nvSpPr>
          <p:cNvPr id="79" name="Rectangle 78"/>
          <p:cNvSpPr/>
          <p:nvPr/>
        </p:nvSpPr>
        <p:spPr>
          <a:xfrm>
            <a:off x="798076" y="467705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cxnSp>
        <p:nvCxnSpPr>
          <p:cNvPr id="25" name="Straight Arrow Connector 24"/>
          <p:cNvCxnSpPr>
            <a:stCxn id="7" idx="2"/>
            <a:endCxn id="19" idx="0"/>
          </p:cNvCxnSpPr>
          <p:nvPr/>
        </p:nvCxnSpPr>
        <p:spPr>
          <a:xfrm flipH="1">
            <a:off x="1449609" y="3060302"/>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sp>
        <p:nvSpPr>
          <p:cNvPr id="64" name="Rectangle 63"/>
          <p:cNvSpPr/>
          <p:nvPr/>
        </p:nvSpPr>
        <p:spPr>
          <a:xfrm>
            <a:off x="932615" y="467627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Rectangle 64"/>
          <p:cNvSpPr/>
          <p:nvPr/>
        </p:nvSpPr>
        <p:spPr>
          <a:xfrm>
            <a:off x="1067926" y="467627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Rectangle 65"/>
          <p:cNvSpPr/>
          <p:nvPr/>
        </p:nvSpPr>
        <p:spPr>
          <a:xfrm>
            <a:off x="1202465" y="467550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Rectangle 67"/>
          <p:cNvSpPr/>
          <p:nvPr/>
        </p:nvSpPr>
        <p:spPr>
          <a:xfrm>
            <a:off x="1334682" y="4676279"/>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Rectangle 68"/>
          <p:cNvSpPr/>
          <p:nvPr/>
        </p:nvSpPr>
        <p:spPr>
          <a:xfrm>
            <a:off x="1469993" y="4676278"/>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Rectangle 69"/>
          <p:cNvSpPr/>
          <p:nvPr/>
        </p:nvSpPr>
        <p:spPr>
          <a:xfrm>
            <a:off x="1604532" y="467550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Rectangle 70"/>
          <p:cNvSpPr/>
          <p:nvPr/>
        </p:nvSpPr>
        <p:spPr>
          <a:xfrm>
            <a:off x="1739843" y="467550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Rectangle 71"/>
          <p:cNvSpPr/>
          <p:nvPr/>
        </p:nvSpPr>
        <p:spPr>
          <a:xfrm>
            <a:off x="1874382" y="467472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Rectangle 72"/>
          <p:cNvSpPr/>
          <p:nvPr/>
        </p:nvSpPr>
        <p:spPr>
          <a:xfrm>
            <a:off x="2006598" y="4675503"/>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Rectangle 40"/>
          <p:cNvSpPr/>
          <p:nvPr/>
        </p:nvSpPr>
        <p:spPr>
          <a:xfrm>
            <a:off x="801826" y="467358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Rectangle 41"/>
          <p:cNvSpPr/>
          <p:nvPr/>
        </p:nvSpPr>
        <p:spPr>
          <a:xfrm>
            <a:off x="936365" y="46728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Rectangle 42"/>
          <p:cNvSpPr/>
          <p:nvPr/>
        </p:nvSpPr>
        <p:spPr>
          <a:xfrm>
            <a:off x="1071676" y="46728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Rectangle 43"/>
          <p:cNvSpPr/>
          <p:nvPr/>
        </p:nvSpPr>
        <p:spPr>
          <a:xfrm>
            <a:off x="1206215" y="46720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Rectangle 44"/>
          <p:cNvSpPr/>
          <p:nvPr/>
        </p:nvSpPr>
        <p:spPr>
          <a:xfrm>
            <a:off x="1338432" y="4672812"/>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Rectangle 45"/>
          <p:cNvSpPr/>
          <p:nvPr/>
        </p:nvSpPr>
        <p:spPr>
          <a:xfrm>
            <a:off x="1473743" y="4672811"/>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Rectangle 46"/>
          <p:cNvSpPr/>
          <p:nvPr/>
        </p:nvSpPr>
        <p:spPr>
          <a:xfrm>
            <a:off x="1608282" y="46720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Rectangle 47"/>
          <p:cNvSpPr/>
          <p:nvPr/>
        </p:nvSpPr>
        <p:spPr>
          <a:xfrm>
            <a:off x="1743593" y="4672036"/>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Rectangle 48"/>
          <p:cNvSpPr/>
          <p:nvPr/>
        </p:nvSpPr>
        <p:spPr>
          <a:xfrm>
            <a:off x="1878132" y="4671260"/>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Rectangle 49"/>
          <p:cNvSpPr/>
          <p:nvPr/>
        </p:nvSpPr>
        <p:spPr>
          <a:xfrm>
            <a:off x="2010348" y="4672037"/>
            <a:ext cx="109239" cy="241460"/>
          </a:xfrm>
          <a:prstGeom prst="rect">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TextBox 117"/>
          <p:cNvSpPr txBox="1"/>
          <p:nvPr/>
        </p:nvSpPr>
        <p:spPr>
          <a:xfrm>
            <a:off x="3052053" y="3542377"/>
            <a:ext cx="994714" cy="365934"/>
          </a:xfrm>
          <a:prstGeom prst="rect">
            <a:avLst/>
          </a:prstGeom>
          <a:noFill/>
        </p:spPr>
        <p:txBody>
          <a:bodyPr wrap="square" rtlCol="0">
            <a:spAutoFit/>
          </a:bodyPr>
          <a:lstStyle/>
          <a:p>
            <a:r>
              <a:rPr lang="en-US" sz="1778" dirty="0"/>
              <a:t>80 GB/s</a:t>
            </a:r>
          </a:p>
        </p:txBody>
      </p:sp>
      <p:cxnSp>
        <p:nvCxnSpPr>
          <p:cNvPr id="57" name="Straight Arrow Connector 56"/>
          <p:cNvCxnSpPr/>
          <p:nvPr/>
        </p:nvCxnSpPr>
        <p:spPr>
          <a:xfrm flipH="1">
            <a:off x="4032854" y="3054685"/>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grpSp>
        <p:nvGrpSpPr>
          <p:cNvPr id="2" name="Group 1"/>
          <p:cNvGrpSpPr/>
          <p:nvPr/>
        </p:nvGrpSpPr>
        <p:grpSpPr>
          <a:xfrm>
            <a:off x="3238324" y="4325991"/>
            <a:ext cx="1576904" cy="700572"/>
            <a:chOff x="2924987" y="3242581"/>
            <a:chExt cx="1419214" cy="630515"/>
          </a:xfrm>
        </p:grpSpPr>
        <p:sp>
          <p:nvSpPr>
            <p:cNvPr id="58" name="Rounded Rectangle 57"/>
            <p:cNvSpPr/>
            <p:nvPr/>
          </p:nvSpPr>
          <p:spPr>
            <a:xfrm>
              <a:off x="2998012" y="33060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59" name="Rounded Rectangle 58"/>
            <p:cNvSpPr/>
            <p:nvPr/>
          </p:nvSpPr>
          <p:spPr>
            <a:xfrm>
              <a:off x="2924987" y="32425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dirty="0">
                  <a:solidFill>
                    <a:srgbClr val="000000"/>
                  </a:solidFill>
                </a:rPr>
                <a:t>DDR4</a:t>
              </a:r>
              <a:endParaRPr lang="en-US" sz="2000" dirty="0"/>
            </a:p>
            <a:p>
              <a:pPr algn="ctr"/>
              <a:endParaRPr lang="en-US" sz="2000" dirty="0">
                <a:solidFill>
                  <a:srgbClr val="000000"/>
                </a:solidFill>
              </a:endParaRPr>
            </a:p>
          </p:txBody>
        </p:sp>
      </p:grpSp>
      <p:cxnSp>
        <p:nvCxnSpPr>
          <p:cNvPr id="55" name="Straight Arrow Connector 54"/>
          <p:cNvCxnSpPr/>
          <p:nvPr/>
        </p:nvCxnSpPr>
        <p:spPr>
          <a:xfrm flipV="1">
            <a:off x="6771227" y="1584717"/>
            <a:ext cx="1746" cy="3079308"/>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6761308" y="4663819"/>
            <a:ext cx="4505936" cy="3511"/>
          </a:xfrm>
          <a:prstGeom prst="straightConnector1">
            <a:avLst/>
          </a:prstGeom>
          <a:ln w="22225">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6773792" y="3859053"/>
            <a:ext cx="4395529" cy="18169"/>
          </a:xfrm>
          <a:prstGeom prst="straightConnector1">
            <a:avLst/>
          </a:prstGeom>
          <a:ln w="22225">
            <a:solidFill>
              <a:schemeClr val="accent5"/>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785454" y="2692727"/>
            <a:ext cx="4407190" cy="12908"/>
          </a:xfrm>
          <a:prstGeom prst="straightConnector1">
            <a:avLst/>
          </a:prstGeom>
          <a:ln w="22225">
            <a:solidFill>
              <a:schemeClr val="accent6"/>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a:off x="6772853" y="1847893"/>
            <a:ext cx="4411511" cy="13822"/>
          </a:xfrm>
          <a:prstGeom prst="straightConnector1">
            <a:avLst/>
          </a:prstGeom>
          <a:ln w="22225">
            <a:solidFill>
              <a:schemeClr val="tx2">
                <a:lumMod val="75000"/>
              </a:schemeClr>
            </a:solidFill>
            <a:prstDash val="dash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6339777" y="3689137"/>
            <a:ext cx="503982" cy="365934"/>
          </a:xfrm>
          <a:prstGeom prst="rect">
            <a:avLst/>
          </a:prstGeom>
          <a:noFill/>
        </p:spPr>
        <p:txBody>
          <a:bodyPr wrap="square" rtlCol="0">
            <a:spAutoFit/>
          </a:bodyPr>
          <a:lstStyle/>
          <a:p>
            <a:pPr algn="ctr"/>
            <a:r>
              <a:rPr lang="en-US" sz="1778" dirty="0">
                <a:solidFill>
                  <a:srgbClr val="000000"/>
                </a:solidFill>
              </a:rPr>
              <a:t>80</a:t>
            </a:r>
          </a:p>
        </p:txBody>
      </p:sp>
      <p:sp>
        <p:nvSpPr>
          <p:cNvPr id="78" name="TextBox 77"/>
          <p:cNvSpPr txBox="1"/>
          <p:nvPr/>
        </p:nvSpPr>
        <p:spPr>
          <a:xfrm>
            <a:off x="6251579" y="2517549"/>
            <a:ext cx="592180" cy="365934"/>
          </a:xfrm>
          <a:prstGeom prst="rect">
            <a:avLst/>
          </a:prstGeom>
          <a:noFill/>
        </p:spPr>
        <p:txBody>
          <a:bodyPr wrap="square" rtlCol="0">
            <a:spAutoFit/>
          </a:bodyPr>
          <a:lstStyle/>
          <a:p>
            <a:pPr algn="ctr"/>
            <a:r>
              <a:rPr lang="en-US" sz="1778" dirty="0">
                <a:solidFill>
                  <a:srgbClr val="000000"/>
                </a:solidFill>
              </a:rPr>
              <a:t>200</a:t>
            </a:r>
          </a:p>
        </p:txBody>
      </p:sp>
      <p:sp>
        <p:nvSpPr>
          <p:cNvPr id="80" name="TextBox 79"/>
          <p:cNvSpPr txBox="1"/>
          <p:nvPr/>
        </p:nvSpPr>
        <p:spPr>
          <a:xfrm>
            <a:off x="6238979" y="1659808"/>
            <a:ext cx="592180" cy="365934"/>
          </a:xfrm>
          <a:prstGeom prst="rect">
            <a:avLst/>
          </a:prstGeom>
          <a:noFill/>
        </p:spPr>
        <p:txBody>
          <a:bodyPr wrap="square" rtlCol="0">
            <a:spAutoFit/>
          </a:bodyPr>
          <a:lstStyle/>
          <a:p>
            <a:pPr algn="ctr"/>
            <a:r>
              <a:rPr lang="en-US" sz="1778" dirty="0">
                <a:solidFill>
                  <a:srgbClr val="000000"/>
                </a:solidFill>
              </a:rPr>
              <a:t>280</a:t>
            </a:r>
          </a:p>
        </p:txBody>
      </p:sp>
      <p:sp>
        <p:nvSpPr>
          <p:cNvPr id="81" name="TextBox 80"/>
          <p:cNvSpPr txBox="1"/>
          <p:nvPr/>
        </p:nvSpPr>
        <p:spPr>
          <a:xfrm>
            <a:off x="8111945" y="3805595"/>
            <a:ext cx="3074302" cy="400110"/>
          </a:xfrm>
          <a:prstGeom prst="rect">
            <a:avLst/>
          </a:prstGeom>
          <a:noFill/>
        </p:spPr>
        <p:txBody>
          <a:bodyPr wrap="square" rtlCol="0">
            <a:spAutoFit/>
          </a:bodyPr>
          <a:lstStyle/>
          <a:p>
            <a:pPr algn="r"/>
            <a:r>
              <a:rPr lang="en-US" sz="2000" dirty="0">
                <a:solidFill>
                  <a:srgbClr val="558ED5"/>
                </a:solidFill>
              </a:rPr>
              <a:t>Additional BW from CC</a:t>
            </a:r>
          </a:p>
        </p:txBody>
      </p:sp>
      <p:sp>
        <p:nvSpPr>
          <p:cNvPr id="82" name="TextBox 81"/>
          <p:cNvSpPr txBox="1"/>
          <p:nvPr/>
        </p:nvSpPr>
        <p:spPr>
          <a:xfrm>
            <a:off x="7534447" y="2627387"/>
            <a:ext cx="2891262" cy="400110"/>
          </a:xfrm>
          <a:prstGeom prst="rect">
            <a:avLst/>
          </a:prstGeom>
          <a:noFill/>
        </p:spPr>
        <p:txBody>
          <a:bodyPr wrap="square" rtlCol="0">
            <a:spAutoFit/>
          </a:bodyPr>
          <a:lstStyle/>
          <a:p>
            <a:pPr algn="r"/>
            <a:r>
              <a:rPr lang="en-US" sz="2000" dirty="0">
                <a:solidFill>
                  <a:srgbClr val="598B00"/>
                </a:solidFill>
              </a:rPr>
              <a:t>GPU Memory BW</a:t>
            </a:r>
          </a:p>
        </p:txBody>
      </p:sp>
      <p:sp>
        <p:nvSpPr>
          <p:cNvPr id="83" name="TextBox 82"/>
          <p:cNvSpPr txBox="1"/>
          <p:nvPr/>
        </p:nvSpPr>
        <p:spPr>
          <a:xfrm>
            <a:off x="7531775" y="1492962"/>
            <a:ext cx="3803557" cy="400110"/>
          </a:xfrm>
          <a:prstGeom prst="rect">
            <a:avLst/>
          </a:prstGeom>
          <a:noFill/>
        </p:spPr>
        <p:txBody>
          <a:bodyPr wrap="square" rtlCol="0">
            <a:spAutoFit/>
          </a:bodyPr>
          <a:lstStyle/>
          <a:p>
            <a:pPr algn="r"/>
            <a:r>
              <a:rPr lang="en-US" sz="2000" dirty="0">
                <a:solidFill>
                  <a:schemeClr val="tx2">
                    <a:lumMod val="75000"/>
                  </a:schemeClr>
                </a:solidFill>
              </a:rPr>
              <a:t>Total System Memory BW</a:t>
            </a:r>
          </a:p>
        </p:txBody>
      </p:sp>
      <p:sp>
        <p:nvSpPr>
          <p:cNvPr id="85" name="TextBox 84"/>
          <p:cNvSpPr txBox="1"/>
          <p:nvPr/>
        </p:nvSpPr>
        <p:spPr>
          <a:xfrm rot="16200000">
            <a:off x="4640693" y="2902935"/>
            <a:ext cx="3074302" cy="400110"/>
          </a:xfrm>
          <a:prstGeom prst="rect">
            <a:avLst/>
          </a:prstGeom>
          <a:noFill/>
        </p:spPr>
        <p:txBody>
          <a:bodyPr wrap="square" rtlCol="0">
            <a:spAutoFit/>
          </a:bodyPr>
          <a:lstStyle/>
          <a:p>
            <a:pPr algn="ctr"/>
            <a:r>
              <a:rPr lang="en-US" sz="2000" b="1" dirty="0">
                <a:solidFill>
                  <a:srgbClr val="000000"/>
                </a:solidFill>
              </a:rPr>
              <a:t>Total Bandwidth (GB/s)</a:t>
            </a:r>
          </a:p>
        </p:txBody>
      </p:sp>
      <p:sp>
        <p:nvSpPr>
          <p:cNvPr id="86" name="TextBox 85"/>
          <p:cNvSpPr txBox="1"/>
          <p:nvPr/>
        </p:nvSpPr>
        <p:spPr>
          <a:xfrm>
            <a:off x="6446207" y="4548131"/>
            <a:ext cx="503982" cy="365934"/>
          </a:xfrm>
          <a:prstGeom prst="rect">
            <a:avLst/>
          </a:prstGeom>
          <a:noFill/>
        </p:spPr>
        <p:txBody>
          <a:bodyPr wrap="square" rtlCol="0">
            <a:spAutoFit/>
          </a:bodyPr>
          <a:lstStyle/>
          <a:p>
            <a:pPr algn="ctr"/>
            <a:r>
              <a:rPr lang="en-US" sz="1778" dirty="0">
                <a:solidFill>
                  <a:srgbClr val="000000"/>
                </a:solidFill>
              </a:rPr>
              <a:t>0</a:t>
            </a:r>
          </a:p>
        </p:txBody>
      </p:sp>
      <p:sp>
        <p:nvSpPr>
          <p:cNvPr id="87" name="TextBox 86"/>
          <p:cNvSpPr txBox="1"/>
          <p:nvPr/>
        </p:nvSpPr>
        <p:spPr>
          <a:xfrm>
            <a:off x="11064368" y="4612991"/>
            <a:ext cx="699684" cy="365934"/>
          </a:xfrm>
          <a:prstGeom prst="rect">
            <a:avLst/>
          </a:prstGeom>
          <a:noFill/>
        </p:spPr>
        <p:txBody>
          <a:bodyPr wrap="square" rtlCol="0">
            <a:spAutoFit/>
          </a:bodyPr>
          <a:lstStyle/>
          <a:p>
            <a:pPr algn="ctr"/>
            <a:r>
              <a:rPr lang="en-US" sz="1778" dirty="0">
                <a:solidFill>
                  <a:srgbClr val="000000"/>
                </a:solidFill>
              </a:rPr>
              <a:t>100</a:t>
            </a:r>
          </a:p>
        </p:txBody>
      </p:sp>
      <p:sp>
        <p:nvSpPr>
          <p:cNvPr id="88" name="Freeform 87"/>
          <p:cNvSpPr/>
          <p:nvPr/>
        </p:nvSpPr>
        <p:spPr>
          <a:xfrm>
            <a:off x="6761308" y="1911289"/>
            <a:ext cx="4457184" cy="1964979"/>
          </a:xfrm>
          <a:custGeom>
            <a:avLst/>
            <a:gdLst>
              <a:gd name="connsiteX0" fmla="*/ 0 w 4273889"/>
              <a:gd name="connsiteY0" fmla="*/ 1758949 h 1758949"/>
              <a:gd name="connsiteX1" fmla="*/ 2682775 w 4273889"/>
              <a:gd name="connsiteY1" fmla="*/ 25275 h 1758949"/>
              <a:gd name="connsiteX2" fmla="*/ 4273889 w 4273889"/>
              <a:gd name="connsiteY2" fmla="*/ 681646 h 1758949"/>
            </a:gdLst>
            <a:ahLst/>
            <a:cxnLst>
              <a:cxn ang="0">
                <a:pos x="connsiteX0" y="connsiteY0"/>
              </a:cxn>
              <a:cxn ang="0">
                <a:pos x="connsiteX1" y="connsiteY1"/>
              </a:cxn>
              <a:cxn ang="0">
                <a:pos x="connsiteX2" y="connsiteY2"/>
              </a:cxn>
            </a:cxnLst>
            <a:rect l="l" t="t" r="r" b="b"/>
            <a:pathLst>
              <a:path w="4273889" h="1758949">
                <a:moveTo>
                  <a:pt x="0" y="1758949"/>
                </a:moveTo>
                <a:cubicBezTo>
                  <a:pt x="985230" y="981887"/>
                  <a:pt x="1970460" y="204825"/>
                  <a:pt x="2682775" y="25275"/>
                </a:cubicBezTo>
                <a:cubicBezTo>
                  <a:pt x="3395090" y="-154276"/>
                  <a:pt x="4273889" y="681646"/>
                  <a:pt x="4273889" y="681646"/>
                </a:cubicBezTo>
              </a:path>
            </a:pathLst>
          </a:custGeom>
          <a:ln w="38100" cmpd="sng">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dirty="0">
              <a:solidFill>
                <a:srgbClr val="FF0000"/>
              </a:solidFill>
            </a:endParaRPr>
          </a:p>
        </p:txBody>
      </p:sp>
      <p:sp>
        <p:nvSpPr>
          <p:cNvPr id="89" name="Oval 88"/>
          <p:cNvSpPr/>
          <p:nvPr/>
        </p:nvSpPr>
        <p:spPr>
          <a:xfrm>
            <a:off x="11070248" y="2506895"/>
            <a:ext cx="274017" cy="26027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TextBox 89"/>
          <p:cNvSpPr txBox="1"/>
          <p:nvPr/>
        </p:nvSpPr>
        <p:spPr>
          <a:xfrm>
            <a:off x="689721" y="5912248"/>
            <a:ext cx="10734272" cy="553998"/>
          </a:xfrm>
          <a:prstGeom prst="rect">
            <a:avLst/>
          </a:prstGeom>
          <a:noFill/>
        </p:spPr>
        <p:txBody>
          <a:bodyPr wrap="square" rtlCol="0">
            <a:spAutoFit/>
          </a:bodyPr>
          <a:lstStyle/>
          <a:p>
            <a:pPr algn="ctr"/>
            <a:r>
              <a:rPr lang="en-US" sz="3000" dirty="0">
                <a:solidFill>
                  <a:srgbClr val="FF0000"/>
                </a:solidFill>
                <a:latin typeface="Helvetica" charset="0"/>
                <a:ea typeface="Helvetica" charset="0"/>
                <a:cs typeface="Helvetica" charset="0"/>
              </a:rPr>
              <a:t>Excessive data in GDDR leads to under-utilization of DDR BW</a:t>
            </a:r>
          </a:p>
        </p:txBody>
      </p:sp>
      <p:cxnSp>
        <p:nvCxnSpPr>
          <p:cNvPr id="63" name="Straight Connector 62"/>
          <p:cNvCxnSpPr/>
          <p:nvPr/>
        </p:nvCxnSpPr>
        <p:spPr>
          <a:xfrm flipH="1" flipV="1">
            <a:off x="9889724" y="4548131"/>
            <a:ext cx="1" cy="183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9539882" y="4241797"/>
            <a:ext cx="699684" cy="365934"/>
          </a:xfrm>
          <a:prstGeom prst="rect">
            <a:avLst/>
          </a:prstGeom>
          <a:noFill/>
        </p:spPr>
        <p:txBody>
          <a:bodyPr wrap="square" rtlCol="0">
            <a:spAutoFit/>
          </a:bodyPr>
          <a:lstStyle/>
          <a:p>
            <a:pPr algn="ctr"/>
            <a:r>
              <a:rPr lang="en-US" sz="1778" dirty="0" smtClean="0">
                <a:solidFill>
                  <a:srgbClr val="000000"/>
                </a:solidFill>
              </a:rPr>
              <a:t>70</a:t>
            </a:r>
            <a:endParaRPr lang="en-US" sz="1778" dirty="0">
              <a:solidFill>
                <a:srgbClr val="000000"/>
              </a:solidFill>
            </a:endParaRPr>
          </a:p>
        </p:txBody>
      </p:sp>
    </p:spTree>
    <p:extLst>
      <p:ext uri="{BB962C8B-B14F-4D97-AF65-F5344CB8AC3E}">
        <p14:creationId xmlns:p14="http://schemas.microsoft.com/office/powerpoint/2010/main" val="1534126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grpId="0" nodeType="clickEffect">
                                  <p:stCondLst>
                                    <p:cond delay="0"/>
                                  </p:stCondLst>
                                  <p:childTnLst>
                                    <p:animMotion origin="layout" path="M 5.78035E-8 -1.38268E-6 L 0.01691 -1.38268E-6 C 0.02457 -1.38268E-6 0.03396 -0.06451 0.03396 -0.11694 L 0.03396 -0.23361 " pathEditMode="relative" rAng="0" ptsTypes="FfFF">
                                      <p:cBhvr>
                                        <p:cTn id="6" dur="500" fill="hold"/>
                                        <p:tgtEl>
                                          <p:spTgt spid="79"/>
                                        </p:tgtEl>
                                        <p:attrNameLst>
                                          <p:attrName>ppt_x</p:attrName>
                                          <p:attrName>ppt_y</p:attrName>
                                        </p:attrNameLst>
                                      </p:cBhvr>
                                      <p:rCtr x="1691" y="-11694"/>
                                    </p:animMotion>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0"/>
                                          </p:stCondLst>
                                        </p:cTn>
                                        <p:tgtEl>
                                          <p:spTgt spid="79"/>
                                        </p:tgtEl>
                                        <p:attrNameLst>
                                          <p:attrName>style.visibility</p:attrName>
                                        </p:attrNameLst>
                                      </p:cBhvr>
                                      <p:to>
                                        <p:strVal val="hidden"/>
                                      </p:to>
                                    </p:set>
                                  </p:childTnLst>
                                </p:cTn>
                              </p:par>
                            </p:childTnLst>
                          </p:cTn>
                        </p:par>
                        <p:par>
                          <p:cTn id="10" fill="hold">
                            <p:stCondLst>
                              <p:cond delay="500"/>
                            </p:stCondLst>
                            <p:childTnLst>
                              <p:par>
                                <p:cTn id="11" presetID="50" presetClass="path" presetSubtype="0" accel="50000" decel="50000" fill="hold" grpId="0" nodeType="afterEffect">
                                  <p:stCondLst>
                                    <p:cond delay="0"/>
                                  </p:stCondLst>
                                  <p:childTnLst>
                                    <p:animMotion origin="layout" path="M -4.06915E-6 -3.33333E-6 L 0.01114 -3.33333E-6 C 0.01635 -3.33333E-6 0.023 -0.06507 0.023 -0.11728 L 0.023 -0.23354 " pathEditMode="relative" rAng="0" ptsTypes="FfFF">
                                      <p:cBhvr>
                                        <p:cTn id="12" dur="500" fill="hold"/>
                                        <p:tgtEl>
                                          <p:spTgt spid="64"/>
                                        </p:tgtEl>
                                        <p:attrNameLst>
                                          <p:attrName>ppt_x</p:attrName>
                                          <p:attrName>ppt_y</p:attrName>
                                        </p:attrNameLst>
                                      </p:cBhvr>
                                      <p:rCtr x="1143" y="-11677"/>
                                    </p:animMotion>
                                  </p:childTnLst>
                                </p:cTn>
                              </p:par>
                            </p:childTnLst>
                          </p:cTn>
                        </p:par>
                        <p:par>
                          <p:cTn id="13" fill="hold">
                            <p:stCondLst>
                              <p:cond delay="1000"/>
                            </p:stCondLst>
                            <p:childTnLst>
                              <p:par>
                                <p:cTn id="14" presetID="1" presetClass="exit" presetSubtype="0" fill="hold" grpId="1" nodeType="afterEffect">
                                  <p:stCondLst>
                                    <p:cond delay="0"/>
                                  </p:stCondLst>
                                  <p:childTnLst>
                                    <p:set>
                                      <p:cBhvr>
                                        <p:cTn id="15" dur="1" fill="hold">
                                          <p:stCondLst>
                                            <p:cond delay="0"/>
                                          </p:stCondLst>
                                        </p:cTn>
                                        <p:tgtEl>
                                          <p:spTgt spid="64"/>
                                        </p:tgtEl>
                                        <p:attrNameLst>
                                          <p:attrName>style.visibility</p:attrName>
                                        </p:attrNameLst>
                                      </p:cBhvr>
                                      <p:to>
                                        <p:strVal val="hidden"/>
                                      </p:to>
                                    </p:set>
                                  </p:childTnLst>
                                </p:cTn>
                              </p:par>
                            </p:childTnLst>
                          </p:cTn>
                        </p:par>
                        <p:par>
                          <p:cTn id="16" fill="hold">
                            <p:stCondLst>
                              <p:cond delay="1000"/>
                            </p:stCondLst>
                            <p:childTnLst>
                              <p:par>
                                <p:cTn id="17" presetID="50" presetClass="path" presetSubtype="0" accel="50000" decel="50000" fill="hold" grpId="0" nodeType="afterEffect">
                                  <p:stCondLst>
                                    <p:cond delay="0"/>
                                  </p:stCondLst>
                                  <p:childTnLst>
                                    <p:animMotion origin="layout" path="M -2.50398E-6 -3.33333E-6 L 0.00579 -3.33333E-6 C 0.00839 -3.33333E-6 0.01186 -0.06455 0.01186 -0.11677 L 0.01186 -0.23225 " pathEditMode="relative" rAng="0" ptsTypes="FfFF">
                                      <p:cBhvr>
                                        <p:cTn id="18" dur="500" fill="hold"/>
                                        <p:tgtEl>
                                          <p:spTgt spid="65"/>
                                        </p:tgtEl>
                                        <p:attrNameLst>
                                          <p:attrName>ppt_x</p:attrName>
                                          <p:attrName>ppt_y</p:attrName>
                                        </p:attrNameLst>
                                      </p:cBhvr>
                                      <p:rCtr x="593" y="-11626"/>
                                    </p:animMotion>
                                  </p:childTnLst>
                                </p:cTn>
                              </p:par>
                            </p:childTnLst>
                          </p:cTn>
                        </p:par>
                        <p:par>
                          <p:cTn id="19" fill="hold">
                            <p:stCondLst>
                              <p:cond delay="1500"/>
                            </p:stCondLst>
                            <p:childTnLst>
                              <p:par>
                                <p:cTn id="20" presetID="1" presetClass="exit" presetSubtype="0" fill="hold" grpId="1" nodeType="afterEffect">
                                  <p:stCondLst>
                                    <p:cond delay="0"/>
                                  </p:stCondLst>
                                  <p:childTnLst>
                                    <p:set>
                                      <p:cBhvr>
                                        <p:cTn id="21" dur="1" fill="hold">
                                          <p:stCondLst>
                                            <p:cond delay="0"/>
                                          </p:stCondLst>
                                        </p:cTn>
                                        <p:tgtEl>
                                          <p:spTgt spid="65"/>
                                        </p:tgtEl>
                                        <p:attrNameLst>
                                          <p:attrName>style.visibility</p:attrName>
                                        </p:attrNameLst>
                                      </p:cBhvr>
                                      <p:to>
                                        <p:strVal val="hidden"/>
                                      </p:to>
                                    </p:set>
                                  </p:childTnLst>
                                </p:cTn>
                              </p:par>
                            </p:childTnLst>
                          </p:cTn>
                        </p:par>
                        <p:par>
                          <p:cTn id="22" fill="hold">
                            <p:stCondLst>
                              <p:cond delay="1500"/>
                            </p:stCondLst>
                            <p:childTnLst>
                              <p:par>
                                <p:cTn id="23" presetID="50" presetClass="path" presetSubtype="0" accel="50000" decel="50000" fill="hold" grpId="0" nodeType="afterEffect">
                                  <p:stCondLst>
                                    <p:cond delay="0"/>
                                  </p:stCondLst>
                                  <p:childTnLst>
                                    <p:animMotion origin="layout" path="M 2.26852E-6 -3.33333E-6 L 0.00188 -3.33333E-6 C 0.00275 -3.33333E-6 0.0039 -0.06507 0.0039 -0.11754 L 0.0039 -0.23354 " pathEditMode="relative" rAng="0" ptsTypes="FfFF">
                                      <p:cBhvr>
                                        <p:cTn id="24" dur="500" fill="hold"/>
                                        <p:tgtEl>
                                          <p:spTgt spid="66"/>
                                        </p:tgtEl>
                                        <p:attrNameLst>
                                          <p:attrName>ppt_x</p:attrName>
                                          <p:attrName>ppt_y</p:attrName>
                                        </p:attrNameLst>
                                      </p:cBhvr>
                                      <p:rCtr x="188" y="-11677"/>
                                    </p:animMotion>
                                  </p:childTnLst>
                                </p:cTn>
                              </p:par>
                            </p:childTnLst>
                          </p:cTn>
                        </p:par>
                        <p:par>
                          <p:cTn id="25" fill="hold">
                            <p:stCondLst>
                              <p:cond delay="2000"/>
                            </p:stCondLst>
                            <p:childTnLst>
                              <p:par>
                                <p:cTn id="26" presetID="1" presetClass="exit" presetSubtype="0" fill="hold" grpId="1" nodeType="afterEffect">
                                  <p:stCondLst>
                                    <p:cond delay="0"/>
                                  </p:stCondLst>
                                  <p:childTnLst>
                                    <p:set>
                                      <p:cBhvr>
                                        <p:cTn id="27" dur="1" fill="hold">
                                          <p:stCondLst>
                                            <p:cond delay="0"/>
                                          </p:stCondLst>
                                        </p:cTn>
                                        <p:tgtEl>
                                          <p:spTgt spid="66"/>
                                        </p:tgtEl>
                                        <p:attrNameLst>
                                          <p:attrName>style.visibility</p:attrName>
                                        </p:attrNameLst>
                                      </p:cBhvr>
                                      <p:to>
                                        <p:strVal val="hidden"/>
                                      </p:to>
                                    </p:set>
                                  </p:childTnLst>
                                </p:cTn>
                              </p:par>
                            </p:childTnLst>
                          </p:cTn>
                        </p:par>
                        <p:par>
                          <p:cTn id="28" fill="hold">
                            <p:stCondLst>
                              <p:cond delay="2000"/>
                            </p:stCondLst>
                            <p:childTnLst>
                              <p:par>
                                <p:cTn id="29" presetID="50" presetClass="path" presetSubtype="0" accel="50000" decel="50000" fill="hold" grpId="0" nodeType="afterEffect">
                                  <p:stCondLst>
                                    <p:cond delay="0"/>
                                  </p:stCondLst>
                                  <p:childTnLst>
                                    <p:animMotion origin="layout" path="M 1.57407E-6 -3.33333E-6 L -0.00478 -3.33333E-6 C -0.00695 -3.33333E-6 -0.00941 -0.06455 -0.00941 -0.11677 L -0.00941 -0.23302 " pathEditMode="relative" rAng="0" ptsTypes="FfFF">
                                      <p:cBhvr>
                                        <p:cTn id="30" dur="500" fill="hold"/>
                                        <p:tgtEl>
                                          <p:spTgt spid="68"/>
                                        </p:tgtEl>
                                        <p:attrNameLst>
                                          <p:attrName>ppt_x</p:attrName>
                                          <p:attrName>ppt_y</p:attrName>
                                        </p:attrNameLst>
                                      </p:cBhvr>
                                      <p:rCtr x="-477" y="-11651"/>
                                    </p:animMotion>
                                  </p:childTnLst>
                                </p:cTn>
                              </p:par>
                            </p:childTnLst>
                          </p:cTn>
                        </p:par>
                        <p:par>
                          <p:cTn id="31" fill="hold">
                            <p:stCondLst>
                              <p:cond delay="2500"/>
                            </p:stCondLst>
                            <p:childTnLst>
                              <p:par>
                                <p:cTn id="32" presetID="1" presetClass="exit" presetSubtype="0" fill="hold" grpId="1" nodeType="afterEffect">
                                  <p:stCondLst>
                                    <p:cond delay="0"/>
                                  </p:stCondLst>
                                  <p:childTnLst>
                                    <p:set>
                                      <p:cBhvr>
                                        <p:cTn id="33" dur="1" fill="hold">
                                          <p:stCondLst>
                                            <p:cond delay="0"/>
                                          </p:stCondLst>
                                        </p:cTn>
                                        <p:tgtEl>
                                          <p:spTgt spid="68"/>
                                        </p:tgtEl>
                                        <p:attrNameLst>
                                          <p:attrName>style.visibility</p:attrName>
                                        </p:attrNameLst>
                                      </p:cBhvr>
                                      <p:to>
                                        <p:strVal val="hidden"/>
                                      </p:to>
                                    </p:set>
                                  </p:childTnLst>
                                </p:cTn>
                              </p:par>
                            </p:childTnLst>
                          </p:cTn>
                        </p:par>
                        <p:par>
                          <p:cTn id="34" fill="hold">
                            <p:stCondLst>
                              <p:cond delay="2500"/>
                            </p:stCondLst>
                            <p:childTnLst>
                              <p:par>
                                <p:cTn id="35" presetID="50" presetClass="path" presetSubtype="0" accel="50000" decel="50000" fill="hold" grpId="0" nodeType="afterEffect">
                                  <p:stCondLst>
                                    <p:cond delay="0"/>
                                  </p:stCondLst>
                                  <p:childTnLst>
                                    <p:animMotion origin="layout" path="M 1.52778E-6 -3.33333E-6 L -0.01071 -3.33333E-6 C -0.01548 -3.33333E-6 -0.02127 -0.06481 -0.02127 -0.11754 L -0.02127 -0.23405 " pathEditMode="relative" rAng="0" ptsTypes="FfFF">
                                      <p:cBhvr>
                                        <p:cTn id="36" dur="500" fill="hold"/>
                                        <p:tgtEl>
                                          <p:spTgt spid="69"/>
                                        </p:tgtEl>
                                        <p:attrNameLst>
                                          <p:attrName>ppt_x</p:attrName>
                                          <p:attrName>ppt_y</p:attrName>
                                        </p:attrNameLst>
                                      </p:cBhvr>
                                      <p:rCtr x="-1071" y="-11703"/>
                                    </p:animMotion>
                                  </p:childTnLst>
                                </p:cTn>
                              </p:par>
                            </p:childTnLst>
                          </p:cTn>
                        </p:par>
                        <p:par>
                          <p:cTn id="37" fill="hold">
                            <p:stCondLst>
                              <p:cond delay="3000"/>
                            </p:stCondLst>
                            <p:childTnLst>
                              <p:par>
                                <p:cTn id="38" presetID="1" presetClass="exit" presetSubtype="0" fill="hold" grpId="1" nodeType="afterEffect">
                                  <p:stCondLst>
                                    <p:cond delay="0"/>
                                  </p:stCondLst>
                                  <p:childTnLst>
                                    <p:set>
                                      <p:cBhvr>
                                        <p:cTn id="39" dur="1" fill="hold">
                                          <p:stCondLst>
                                            <p:cond delay="0"/>
                                          </p:stCondLst>
                                        </p:cTn>
                                        <p:tgtEl>
                                          <p:spTgt spid="69"/>
                                        </p:tgtEl>
                                        <p:attrNameLst>
                                          <p:attrName>style.visibility</p:attrName>
                                        </p:attrNameLst>
                                      </p:cBhvr>
                                      <p:to>
                                        <p:strVal val="hidden"/>
                                      </p:to>
                                    </p:set>
                                  </p:childTnLst>
                                </p:cTn>
                              </p:par>
                            </p:childTnLst>
                          </p:cTn>
                        </p:par>
                        <p:par>
                          <p:cTn id="40" fill="hold">
                            <p:stCondLst>
                              <p:cond delay="3000"/>
                            </p:stCondLst>
                            <p:childTnLst>
                              <p:par>
                                <p:cTn id="41" presetID="50" presetClass="path" presetSubtype="0" accel="50000" decel="50000" fill="hold" grpId="0" nodeType="afterEffect">
                                  <p:stCondLst>
                                    <p:cond delay="0"/>
                                  </p:stCondLst>
                                  <p:childTnLst>
                                    <p:animMotion origin="layout" path="M -3.84259E-6 -3.33333E-6 L -0.0162 -3.33333E-6 C -0.02343 -3.33333E-6 -0.03226 -0.06481 -0.03226 -0.11754 L -0.03226 -0.23405 " pathEditMode="relative" rAng="0" ptsTypes="FfFF">
                                      <p:cBhvr>
                                        <p:cTn id="42" dur="500" fill="hold"/>
                                        <p:tgtEl>
                                          <p:spTgt spid="70"/>
                                        </p:tgtEl>
                                        <p:attrNameLst>
                                          <p:attrName>ppt_x</p:attrName>
                                          <p:attrName>ppt_y</p:attrName>
                                        </p:attrNameLst>
                                      </p:cBhvr>
                                      <p:rCtr x="-1620" y="-11703"/>
                                    </p:animMotion>
                                  </p:childTnLst>
                                </p:cTn>
                              </p:par>
                            </p:childTnLst>
                          </p:cTn>
                        </p:par>
                        <p:par>
                          <p:cTn id="43" fill="hold">
                            <p:stCondLst>
                              <p:cond delay="3500"/>
                            </p:stCondLst>
                            <p:childTnLst>
                              <p:par>
                                <p:cTn id="44" presetID="1" presetClass="exit" presetSubtype="0" fill="hold" grpId="1" nodeType="afterEffect">
                                  <p:stCondLst>
                                    <p:cond delay="0"/>
                                  </p:stCondLst>
                                  <p:childTnLst>
                                    <p:set>
                                      <p:cBhvr>
                                        <p:cTn id="45" dur="1" fill="hold">
                                          <p:stCondLst>
                                            <p:cond delay="0"/>
                                          </p:stCondLst>
                                        </p:cTn>
                                        <p:tgtEl>
                                          <p:spTgt spid="70"/>
                                        </p:tgtEl>
                                        <p:attrNameLst>
                                          <p:attrName>style.visibility</p:attrName>
                                        </p:attrNameLst>
                                      </p:cBhvr>
                                      <p:to>
                                        <p:strVal val="hidden"/>
                                      </p:to>
                                    </p:set>
                                  </p:childTnLst>
                                </p:cTn>
                              </p:par>
                            </p:childTnLst>
                          </p:cTn>
                        </p:par>
                        <p:par>
                          <p:cTn id="46" fill="hold">
                            <p:stCondLst>
                              <p:cond delay="3500"/>
                            </p:stCondLst>
                            <p:childTnLst>
                              <p:par>
                                <p:cTn id="47" presetID="50" presetClass="path" presetSubtype="0" accel="50000" decel="50000" fill="hold" grpId="0" nodeType="afterEffect">
                                  <p:stCondLst>
                                    <p:cond delay="0"/>
                                  </p:stCondLst>
                                  <p:childTnLst>
                                    <p:animMotion origin="layout" path="M -3.88889E-6 -3.33333E-6 L -0.0217 -3.33333E-6 C -0.03154 -3.33333E-6 -0.04354 -0.06455 -0.04354 -0.11677 L -0.04354 -0.23302 " pathEditMode="relative" rAng="0" ptsTypes="FfFF">
                                      <p:cBhvr>
                                        <p:cTn id="48" dur="500" fill="hold"/>
                                        <p:tgtEl>
                                          <p:spTgt spid="71"/>
                                        </p:tgtEl>
                                        <p:attrNameLst>
                                          <p:attrName>ppt_x</p:attrName>
                                          <p:attrName>ppt_y</p:attrName>
                                        </p:attrNameLst>
                                      </p:cBhvr>
                                      <p:rCtr x="-2185" y="-11651"/>
                                    </p:animMotion>
                                  </p:childTnLst>
                                </p:cTn>
                              </p:par>
                            </p:childTnLst>
                          </p:cTn>
                        </p:par>
                        <p:par>
                          <p:cTn id="49" fill="hold">
                            <p:stCondLst>
                              <p:cond delay="4000"/>
                            </p:stCondLst>
                            <p:childTnLst>
                              <p:par>
                                <p:cTn id="50" presetID="1" presetClass="exit" presetSubtype="0" fill="hold" grpId="1" nodeType="afterEffect">
                                  <p:stCondLst>
                                    <p:cond delay="0"/>
                                  </p:stCondLst>
                                  <p:childTnLst>
                                    <p:set>
                                      <p:cBhvr>
                                        <p:cTn id="51" dur="1" fill="hold">
                                          <p:stCondLst>
                                            <p:cond delay="0"/>
                                          </p:stCondLst>
                                        </p:cTn>
                                        <p:tgtEl>
                                          <p:spTgt spid="71"/>
                                        </p:tgtEl>
                                        <p:attrNameLst>
                                          <p:attrName>style.visibility</p:attrName>
                                        </p:attrNameLst>
                                      </p:cBhvr>
                                      <p:to>
                                        <p:strVal val="hidden"/>
                                      </p:to>
                                    </p:set>
                                  </p:childTnLst>
                                </p:cTn>
                              </p:par>
                            </p:childTnLst>
                          </p:cTn>
                        </p:par>
                        <p:par>
                          <p:cTn id="52" fill="hold">
                            <p:stCondLst>
                              <p:cond delay="4000"/>
                            </p:stCondLst>
                            <p:childTnLst>
                              <p:par>
                                <p:cTn id="53" presetID="50" presetClass="path" presetSubtype="0" accel="50000" decel="50000" fill="hold" grpId="0" nodeType="afterEffect">
                                  <p:stCondLst>
                                    <p:cond delay="0"/>
                                  </p:stCondLst>
                                  <p:childTnLst>
                                    <p:animMotion origin="layout" path="M 7.40741E-7 3.86831E-6 L -0.0272 3.86831E-6 C -0.0395 3.86831E-6 -0.05454 -0.06456 -0.05454 -0.11703 L -0.05454 -0.23354 " pathEditMode="relative" rAng="0" ptsTypes="FfFF">
                                      <p:cBhvr>
                                        <p:cTn id="54" dur="500" fill="hold"/>
                                        <p:tgtEl>
                                          <p:spTgt spid="72"/>
                                        </p:tgtEl>
                                        <p:attrNameLst>
                                          <p:attrName>ppt_x</p:attrName>
                                          <p:attrName>ppt_y</p:attrName>
                                        </p:attrNameLst>
                                      </p:cBhvr>
                                      <p:rCtr x="-2734" y="-11677"/>
                                    </p:animMotion>
                                  </p:childTnLst>
                                </p:cTn>
                              </p:par>
                            </p:childTnLst>
                          </p:cTn>
                        </p:par>
                        <p:par>
                          <p:cTn id="55" fill="hold">
                            <p:stCondLst>
                              <p:cond delay="4500"/>
                            </p:stCondLst>
                            <p:childTnLst>
                              <p:par>
                                <p:cTn id="56" presetID="1" presetClass="exit" presetSubtype="0" fill="hold" grpId="1" nodeType="afterEffect">
                                  <p:stCondLst>
                                    <p:cond delay="0"/>
                                  </p:stCondLst>
                                  <p:childTnLst>
                                    <p:set>
                                      <p:cBhvr>
                                        <p:cTn id="57" dur="1" fill="hold">
                                          <p:stCondLst>
                                            <p:cond delay="0"/>
                                          </p:stCondLst>
                                        </p:cTn>
                                        <p:tgtEl>
                                          <p:spTgt spid="72"/>
                                        </p:tgtEl>
                                        <p:attrNameLst>
                                          <p:attrName>style.visibility</p:attrName>
                                        </p:attrNameLst>
                                      </p:cBhvr>
                                      <p:to>
                                        <p:strVal val="hidden"/>
                                      </p:to>
                                    </p:set>
                                  </p:childTnLst>
                                </p:cTn>
                              </p:par>
                            </p:childTnLst>
                          </p:cTn>
                        </p:par>
                        <p:par>
                          <p:cTn id="58" fill="hold">
                            <p:stCondLst>
                              <p:cond delay="4500"/>
                            </p:stCondLst>
                            <p:childTnLst>
                              <p:par>
                                <p:cTn id="59" presetID="50" presetClass="path" presetSubtype="0" accel="50000" decel="50000" fill="hold" grpId="0" nodeType="afterEffect">
                                  <p:stCondLst>
                                    <p:cond delay="0"/>
                                  </p:stCondLst>
                                  <p:childTnLst>
                                    <p:animMotion origin="layout" path="M 4.62963E-8 -3.33333E-6 L -0.03241 -3.33333E-6 C -0.04702 -3.33333E-6 -0.06496 -0.06455 -0.06496 -0.11677 L -0.06496 -0.23302 " pathEditMode="relative" rAng="0" ptsTypes="FfFF">
                                      <p:cBhvr>
                                        <p:cTn id="60" dur="500" fill="hold"/>
                                        <p:tgtEl>
                                          <p:spTgt spid="73"/>
                                        </p:tgtEl>
                                        <p:attrNameLst>
                                          <p:attrName>ppt_x</p:attrName>
                                          <p:attrName>ppt_y</p:attrName>
                                        </p:attrNameLst>
                                      </p:cBhvr>
                                      <p:rCtr x="-3255" y="-11651"/>
                                    </p:animMotion>
                                  </p:childTnLst>
                                </p:cTn>
                              </p:par>
                            </p:childTnLst>
                          </p:cTn>
                        </p:par>
                        <p:par>
                          <p:cTn id="61" fill="hold">
                            <p:stCondLst>
                              <p:cond delay="5000"/>
                            </p:stCondLst>
                            <p:childTnLst>
                              <p:par>
                                <p:cTn id="62" presetID="1" presetClass="exit" presetSubtype="0" fill="hold" grpId="1" nodeType="afterEffect">
                                  <p:stCondLst>
                                    <p:cond delay="0"/>
                                  </p:stCondLst>
                                  <p:childTnLst>
                                    <p:set>
                                      <p:cBhvr>
                                        <p:cTn id="63" dur="1" fill="hold">
                                          <p:stCondLst>
                                            <p:cond delay="0"/>
                                          </p:stCondLst>
                                        </p:cTn>
                                        <p:tgtEl>
                                          <p:spTgt spid="73"/>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50"/>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9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64" grpId="0" animBg="1"/>
      <p:bldP spid="64" grpId="1" animBg="1"/>
      <p:bldP spid="65" grpId="0" animBg="1"/>
      <p:bldP spid="65" grpId="1" animBg="1"/>
      <p:bldP spid="66" grpId="0" animBg="1"/>
      <p:bldP spid="66"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BW Maximization Policies</a:t>
            </a:r>
            <a:endParaRPr lang="en-US" dirty="0"/>
          </a:p>
        </p:txBody>
      </p:sp>
      <p:sp>
        <p:nvSpPr>
          <p:cNvPr id="3" name="Content Placeholder 2"/>
          <p:cNvSpPr>
            <a:spLocks noGrp="1"/>
          </p:cNvSpPr>
          <p:nvPr>
            <p:ph idx="1"/>
          </p:nvPr>
        </p:nvSpPr>
        <p:spPr>
          <a:xfrm>
            <a:off x="838200" y="1325563"/>
            <a:ext cx="10515600" cy="4851400"/>
          </a:xfrm>
        </p:spPr>
        <p:txBody>
          <a:bodyPr/>
          <a:lstStyle/>
          <a:p>
            <a:pPr marL="514350" indent="-514350">
              <a:buFont typeface="+mj-lt"/>
              <a:buAutoNum type="arabicPeriod"/>
            </a:pPr>
            <a:r>
              <a:rPr lang="en-US" dirty="0" smtClean="0">
                <a:solidFill>
                  <a:schemeClr val="tx1"/>
                </a:solidFill>
              </a:rPr>
              <a:t>BW-AWARE Placement</a:t>
            </a:r>
          </a:p>
          <a:p>
            <a:pPr lvl="1"/>
            <a:r>
              <a:rPr lang="en-US" dirty="0" smtClean="0"/>
              <a:t>Place pages in the ratio of memory bandwidths</a:t>
            </a:r>
          </a:p>
          <a:p>
            <a:pPr lvl="1"/>
            <a:r>
              <a:rPr lang="en-US" dirty="0" smtClean="0">
                <a:solidFill>
                  <a:schemeClr val="tx1"/>
                </a:solidFill>
              </a:rPr>
              <a:t>Application agnostic policy</a:t>
            </a:r>
          </a:p>
          <a:p>
            <a:pPr lvl="1"/>
            <a:endParaRPr lang="en-US" dirty="0"/>
          </a:p>
          <a:p>
            <a:pPr marL="457200" lvl="1" indent="0">
              <a:buNone/>
            </a:pPr>
            <a:endParaRPr lang="en-US" dirty="0" smtClean="0">
              <a:solidFill>
                <a:schemeClr val="tx1"/>
              </a:solidFill>
            </a:endParaRPr>
          </a:p>
          <a:p>
            <a:pPr marL="514350" indent="-514350">
              <a:buFont typeface="+mj-lt"/>
              <a:buAutoNum type="arabicPeriod"/>
            </a:pPr>
            <a:r>
              <a:rPr lang="en-US" dirty="0" smtClean="0"/>
              <a:t>Dynamic Page Migration</a:t>
            </a:r>
            <a:endParaRPr lang="en-US" dirty="0"/>
          </a:p>
          <a:p>
            <a:pPr lvl="1"/>
            <a:r>
              <a:rPr lang="en-US" dirty="0" smtClean="0">
                <a:solidFill>
                  <a:schemeClr val="tx1"/>
                </a:solidFill>
              </a:rPr>
              <a:t>Aggressively migrate pages upon First-Touch to GDDR memory</a:t>
            </a:r>
          </a:p>
          <a:p>
            <a:pPr lvl="1"/>
            <a:r>
              <a:rPr lang="en-US" dirty="0" smtClean="0">
                <a:solidFill>
                  <a:schemeClr val="tx1"/>
                </a:solidFill>
              </a:rPr>
              <a:t>Pre-fetch neighbors of touched pages to reduce TLB </a:t>
            </a:r>
            <a:r>
              <a:rPr lang="en-US" dirty="0" err="1" smtClean="0">
                <a:solidFill>
                  <a:schemeClr val="tx1"/>
                </a:solidFill>
              </a:rPr>
              <a:t>shootdowns</a:t>
            </a:r>
            <a:endParaRPr lang="en-US" dirty="0" smtClean="0">
              <a:solidFill>
                <a:schemeClr val="tx1"/>
              </a:solidFill>
            </a:endParaRPr>
          </a:p>
          <a:p>
            <a:pPr lvl="1"/>
            <a:r>
              <a:rPr lang="en-US" dirty="0" smtClean="0">
                <a:solidFill>
                  <a:schemeClr val="tx1"/>
                </a:solidFill>
              </a:rPr>
              <a:t>Throttle page migrations when nearing peak BW</a:t>
            </a:r>
            <a:endParaRPr lang="en-US" dirty="0">
              <a:solidFill>
                <a:schemeClr val="tx1"/>
              </a:solidFill>
            </a:endParaRPr>
          </a:p>
        </p:txBody>
      </p:sp>
    </p:spTree>
    <p:extLst>
      <p:ext uri="{BB962C8B-B14F-4D97-AF65-F5344CB8AC3E}">
        <p14:creationId xmlns:p14="http://schemas.microsoft.com/office/powerpoint/2010/main" val="15167790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Simulation Environment</a:t>
            </a:r>
            <a:endParaRPr lang="en-US" dirty="0"/>
          </a:p>
        </p:txBody>
      </p:sp>
      <p:sp>
        <p:nvSpPr>
          <p:cNvPr id="3" name="Content Placeholder 2"/>
          <p:cNvSpPr>
            <a:spLocks noGrp="1"/>
          </p:cNvSpPr>
          <p:nvPr>
            <p:ph idx="1"/>
          </p:nvPr>
        </p:nvSpPr>
        <p:spPr>
          <a:xfrm>
            <a:off x="838200" y="1115568"/>
            <a:ext cx="10515600" cy="5061395"/>
          </a:xfrm>
        </p:spPr>
        <p:txBody>
          <a:bodyPr>
            <a:normAutofit/>
          </a:bodyPr>
          <a:lstStyle/>
          <a:p>
            <a:pPr>
              <a:lnSpc>
                <a:spcPct val="150000"/>
              </a:lnSpc>
            </a:pPr>
            <a:r>
              <a:rPr lang="en-US" dirty="0">
                <a:solidFill>
                  <a:schemeClr val="tx1"/>
                </a:solidFill>
              </a:rPr>
              <a:t>Simulator: GPGPU-</a:t>
            </a:r>
            <a:r>
              <a:rPr lang="en-US" dirty="0" err="1">
                <a:solidFill>
                  <a:schemeClr val="tx1"/>
                </a:solidFill>
              </a:rPr>
              <a:t>Sim</a:t>
            </a:r>
            <a:r>
              <a:rPr lang="en-US" dirty="0">
                <a:solidFill>
                  <a:schemeClr val="tx1"/>
                </a:solidFill>
              </a:rPr>
              <a:t> 3.</a:t>
            </a:r>
            <a:r>
              <a:rPr lang="en-US" dirty="0" smtClean="0">
                <a:solidFill>
                  <a:schemeClr val="tx1"/>
                </a:solidFill>
              </a:rPr>
              <a:t>x</a:t>
            </a:r>
            <a:endParaRPr lang="en-US" dirty="0">
              <a:solidFill>
                <a:schemeClr val="tx1"/>
              </a:solidFill>
            </a:endParaRPr>
          </a:p>
          <a:p>
            <a:pPr>
              <a:lnSpc>
                <a:spcPct val="120000"/>
              </a:lnSpc>
            </a:pPr>
            <a:r>
              <a:rPr lang="en-US" dirty="0" smtClean="0">
                <a:solidFill>
                  <a:schemeClr val="tx1"/>
                </a:solidFill>
              </a:rPr>
              <a:t>Heterogeneous 2-level memory</a:t>
            </a:r>
            <a:endParaRPr lang="en-US" dirty="0">
              <a:solidFill>
                <a:schemeClr val="tx1"/>
              </a:solidFill>
            </a:endParaRPr>
          </a:p>
          <a:p>
            <a:pPr lvl="1">
              <a:lnSpc>
                <a:spcPct val="120000"/>
              </a:lnSpc>
            </a:pPr>
            <a:r>
              <a:rPr lang="en-US" dirty="0">
                <a:solidFill>
                  <a:schemeClr val="tx1"/>
                </a:solidFill>
              </a:rPr>
              <a:t>GDDR5 (200GB/s, 8-channels)</a:t>
            </a:r>
          </a:p>
          <a:p>
            <a:pPr lvl="1">
              <a:lnSpc>
                <a:spcPct val="120000"/>
              </a:lnSpc>
            </a:pPr>
            <a:r>
              <a:rPr lang="en-US" dirty="0">
                <a:solidFill>
                  <a:schemeClr val="tx1"/>
                </a:solidFill>
              </a:rPr>
              <a:t>DDR4 (80GB/s, 4-channels</a:t>
            </a:r>
            <a:r>
              <a:rPr lang="en-US" dirty="0" smtClean="0">
                <a:solidFill>
                  <a:schemeClr val="tx1"/>
                </a:solidFill>
              </a:rPr>
              <a:t>)</a:t>
            </a:r>
            <a:endParaRPr lang="en-US" dirty="0">
              <a:solidFill>
                <a:schemeClr val="tx1"/>
              </a:solidFill>
            </a:endParaRPr>
          </a:p>
          <a:p>
            <a:pPr>
              <a:lnSpc>
                <a:spcPct val="110000"/>
              </a:lnSpc>
            </a:pPr>
            <a:r>
              <a:rPr lang="en-US" dirty="0">
                <a:solidFill>
                  <a:schemeClr val="tx1"/>
                </a:solidFill>
              </a:rPr>
              <a:t>GPU-CPU </a:t>
            </a:r>
            <a:r>
              <a:rPr lang="en-US" dirty="0" smtClean="0">
                <a:solidFill>
                  <a:schemeClr val="tx1"/>
                </a:solidFill>
              </a:rPr>
              <a:t>interconnect </a:t>
            </a:r>
          </a:p>
          <a:p>
            <a:pPr lvl="1">
              <a:lnSpc>
                <a:spcPct val="110000"/>
              </a:lnSpc>
            </a:pPr>
            <a:r>
              <a:rPr lang="en-US" dirty="0">
                <a:solidFill>
                  <a:schemeClr val="tx1"/>
                </a:solidFill>
              </a:rPr>
              <a:t>L</a:t>
            </a:r>
            <a:r>
              <a:rPr lang="en-US" dirty="0" smtClean="0">
                <a:solidFill>
                  <a:schemeClr val="tx1"/>
                </a:solidFill>
              </a:rPr>
              <a:t>atency: 100 GPU core cycles</a:t>
            </a:r>
          </a:p>
          <a:p>
            <a:pPr>
              <a:lnSpc>
                <a:spcPct val="110000"/>
              </a:lnSpc>
            </a:pPr>
            <a:r>
              <a:rPr lang="en-US" dirty="0" smtClean="0">
                <a:solidFill>
                  <a:schemeClr val="tx1"/>
                </a:solidFill>
              </a:rPr>
              <a:t>Workloads:</a:t>
            </a:r>
          </a:p>
          <a:p>
            <a:pPr lvl="1">
              <a:lnSpc>
                <a:spcPct val="110000"/>
              </a:lnSpc>
            </a:pPr>
            <a:r>
              <a:rPr lang="en-US" dirty="0" err="1" smtClean="0">
                <a:solidFill>
                  <a:schemeClr val="tx1"/>
                </a:solidFill>
              </a:rPr>
              <a:t>Rodinia</a:t>
            </a:r>
            <a:r>
              <a:rPr lang="en-US" dirty="0" smtClean="0">
                <a:solidFill>
                  <a:schemeClr val="tx1"/>
                </a:solidFill>
              </a:rPr>
              <a:t> applications </a:t>
            </a:r>
            <a:r>
              <a:rPr lang="en-US" sz="1778" dirty="0">
                <a:solidFill>
                  <a:schemeClr val="tx1"/>
                </a:solidFill>
              </a:rPr>
              <a:t>[Che’IISWC2009]</a:t>
            </a:r>
          </a:p>
          <a:p>
            <a:pPr lvl="1">
              <a:lnSpc>
                <a:spcPct val="110000"/>
              </a:lnSpc>
            </a:pPr>
            <a:r>
              <a:rPr lang="en-US" dirty="0" smtClean="0">
                <a:solidFill>
                  <a:schemeClr val="tx1"/>
                </a:solidFill>
              </a:rPr>
              <a:t>DoE mini apps </a:t>
            </a:r>
            <a:r>
              <a:rPr lang="en-US" sz="1778" dirty="0">
                <a:solidFill>
                  <a:schemeClr val="tx1"/>
                </a:solidFill>
              </a:rPr>
              <a:t>[Villa’SC2014]</a:t>
            </a:r>
          </a:p>
        </p:txBody>
      </p:sp>
      <p:sp>
        <p:nvSpPr>
          <p:cNvPr id="50" name="Rounded Rectangle 49"/>
          <p:cNvSpPr/>
          <p:nvPr/>
        </p:nvSpPr>
        <p:spPr>
          <a:xfrm>
            <a:off x="7394889" y="4472143"/>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p>
        </p:txBody>
      </p:sp>
      <p:sp>
        <p:nvSpPr>
          <p:cNvPr id="51" name="Rounded Rectangle 50"/>
          <p:cNvSpPr/>
          <p:nvPr/>
        </p:nvSpPr>
        <p:spPr>
          <a:xfrm>
            <a:off x="7313750" y="4401587"/>
            <a:ext cx="1495766" cy="6300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dirty="0">
              <a:solidFill>
                <a:srgbClr val="000000"/>
              </a:solidFill>
            </a:endParaRPr>
          </a:p>
          <a:p>
            <a:pPr algn="ctr"/>
            <a:r>
              <a:rPr lang="en-US" sz="2000" dirty="0">
                <a:solidFill>
                  <a:srgbClr val="000000"/>
                </a:solidFill>
              </a:rPr>
              <a:t>GDDR5</a:t>
            </a:r>
            <a:endParaRPr lang="en-US" sz="2000" dirty="0"/>
          </a:p>
          <a:p>
            <a:pPr algn="ctr"/>
            <a:endParaRPr lang="en-US" sz="2000" dirty="0">
              <a:solidFill>
                <a:srgbClr val="000000"/>
              </a:solidFill>
            </a:endParaRPr>
          </a:p>
        </p:txBody>
      </p:sp>
      <p:sp>
        <p:nvSpPr>
          <p:cNvPr id="52" name="Rounded Rectangle 51"/>
          <p:cNvSpPr/>
          <p:nvPr/>
        </p:nvSpPr>
        <p:spPr>
          <a:xfrm>
            <a:off x="7529495" y="2182390"/>
            <a:ext cx="1069023" cy="959556"/>
          </a:xfrm>
          <a:prstGeom prst="roundRect">
            <a:avLst/>
          </a:prstGeom>
          <a:solidFill>
            <a:schemeClr val="tx2"/>
          </a:solidFill>
          <a:ln>
            <a:solidFill>
              <a:schemeClr val="tx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solidFill>
                  <a:schemeClr val="bg1"/>
                </a:solidFill>
              </a:rPr>
              <a:t>GPU</a:t>
            </a:r>
          </a:p>
        </p:txBody>
      </p:sp>
      <p:sp>
        <p:nvSpPr>
          <p:cNvPr id="53" name="Rounded Rectangle 52"/>
          <p:cNvSpPr/>
          <p:nvPr/>
        </p:nvSpPr>
        <p:spPr>
          <a:xfrm>
            <a:off x="10112256" y="2168950"/>
            <a:ext cx="1069023" cy="95955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rPr>
              <a:t>CPU</a:t>
            </a:r>
          </a:p>
        </p:txBody>
      </p:sp>
      <p:sp>
        <p:nvSpPr>
          <p:cNvPr id="54" name="TextBox 53"/>
          <p:cNvSpPr txBox="1"/>
          <p:nvPr/>
        </p:nvSpPr>
        <p:spPr>
          <a:xfrm>
            <a:off x="8070622" y="3673105"/>
            <a:ext cx="1335544" cy="365934"/>
          </a:xfrm>
          <a:prstGeom prst="rect">
            <a:avLst/>
          </a:prstGeom>
          <a:noFill/>
        </p:spPr>
        <p:txBody>
          <a:bodyPr wrap="square" rtlCol="0">
            <a:spAutoFit/>
          </a:bodyPr>
          <a:lstStyle/>
          <a:p>
            <a:r>
              <a:rPr lang="en-US" sz="1778" dirty="0"/>
              <a:t>200 GB/s</a:t>
            </a:r>
          </a:p>
        </p:txBody>
      </p:sp>
      <p:grpSp>
        <p:nvGrpSpPr>
          <p:cNvPr id="55" name="Group 54"/>
          <p:cNvGrpSpPr/>
          <p:nvPr/>
        </p:nvGrpSpPr>
        <p:grpSpPr>
          <a:xfrm>
            <a:off x="8595097" y="1678403"/>
            <a:ext cx="1524559" cy="1324258"/>
            <a:chOff x="1522390" y="1195651"/>
            <a:chExt cx="1372103" cy="1191832"/>
          </a:xfrm>
        </p:grpSpPr>
        <p:cxnSp>
          <p:nvCxnSpPr>
            <p:cNvPr id="56" name="Straight Arrow Connector 55"/>
            <p:cNvCxnSpPr/>
            <p:nvPr/>
          </p:nvCxnSpPr>
          <p:spPr>
            <a:xfrm>
              <a:off x="1522390" y="2054296"/>
              <a:ext cx="1362364" cy="3846"/>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1523210" y="2058142"/>
              <a:ext cx="1371283" cy="329341"/>
            </a:xfrm>
            <a:prstGeom prst="rect">
              <a:avLst/>
            </a:prstGeom>
            <a:noFill/>
          </p:spPr>
          <p:txBody>
            <a:bodyPr wrap="square" rtlCol="0">
              <a:spAutoFit/>
            </a:bodyPr>
            <a:lstStyle/>
            <a:p>
              <a:pPr algn="ctr"/>
              <a:r>
                <a:rPr lang="en-US" sz="1778" dirty="0"/>
                <a:t>80 GB/s</a:t>
              </a:r>
            </a:p>
          </p:txBody>
        </p:sp>
        <p:sp>
          <p:nvSpPr>
            <p:cNvPr id="58" name="TextBox 57"/>
            <p:cNvSpPr txBox="1"/>
            <p:nvPr/>
          </p:nvSpPr>
          <p:spPr>
            <a:xfrm>
              <a:off x="1590343" y="1195651"/>
              <a:ext cx="1237675" cy="821821"/>
            </a:xfrm>
            <a:prstGeom prst="rect">
              <a:avLst/>
            </a:prstGeom>
            <a:noFill/>
          </p:spPr>
          <p:txBody>
            <a:bodyPr wrap="square" rtlCol="0">
              <a:spAutoFit/>
            </a:bodyPr>
            <a:lstStyle/>
            <a:p>
              <a:pPr algn="ctr"/>
              <a:r>
                <a:rPr lang="en-US" sz="1778" dirty="0"/>
                <a:t>100 </a:t>
              </a:r>
              <a:r>
                <a:rPr lang="en-US" sz="1778" dirty="0" err="1"/>
                <a:t>clks</a:t>
              </a:r>
              <a:r>
                <a:rPr lang="en-US" sz="1778" dirty="0"/>
                <a:t> additional latency</a:t>
              </a:r>
            </a:p>
          </p:txBody>
        </p:sp>
      </p:grpSp>
      <p:cxnSp>
        <p:nvCxnSpPr>
          <p:cNvPr id="60" name="Straight Arrow Connector 59"/>
          <p:cNvCxnSpPr>
            <a:stCxn id="52" idx="2"/>
            <a:endCxn id="51" idx="0"/>
          </p:cNvCxnSpPr>
          <p:nvPr/>
        </p:nvCxnSpPr>
        <p:spPr>
          <a:xfrm flipH="1">
            <a:off x="8061634" y="3141946"/>
            <a:ext cx="2373" cy="1259641"/>
          </a:xfrm>
          <a:prstGeom prst="straightConnector1">
            <a:avLst/>
          </a:prstGeom>
          <a:ln w="38100" cmpd="sng">
            <a:solidFill>
              <a:schemeClr val="tx1"/>
            </a:solidFill>
            <a:headEnd type="arrow"/>
            <a:tailEnd type="arrow"/>
          </a:ln>
        </p:spPr>
        <p:style>
          <a:lnRef idx="2">
            <a:schemeClr val="dk1"/>
          </a:lnRef>
          <a:fillRef idx="0">
            <a:schemeClr val="dk1"/>
          </a:fillRef>
          <a:effectRef idx="1">
            <a:schemeClr val="dk1"/>
          </a:effectRef>
          <a:fontRef idx="minor">
            <a:schemeClr val="tx1"/>
          </a:fontRef>
        </p:style>
      </p:cxnSp>
      <p:cxnSp>
        <p:nvCxnSpPr>
          <p:cNvPr id="83" name="Straight Arrow Connector 82"/>
          <p:cNvCxnSpPr/>
          <p:nvPr/>
        </p:nvCxnSpPr>
        <p:spPr>
          <a:xfrm>
            <a:off x="10646768" y="3128506"/>
            <a:ext cx="10347" cy="1296114"/>
          </a:xfrm>
          <a:prstGeom prst="straightConnector1">
            <a:avLst/>
          </a:prstGeom>
          <a:ln w="3810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9664077" y="3670675"/>
            <a:ext cx="994714" cy="365934"/>
          </a:xfrm>
          <a:prstGeom prst="rect">
            <a:avLst/>
          </a:prstGeom>
          <a:noFill/>
        </p:spPr>
        <p:txBody>
          <a:bodyPr wrap="square" rtlCol="0">
            <a:spAutoFit/>
          </a:bodyPr>
          <a:lstStyle/>
          <a:p>
            <a:r>
              <a:rPr lang="en-US" sz="1778" dirty="0"/>
              <a:t>80 GB/s</a:t>
            </a:r>
          </a:p>
        </p:txBody>
      </p:sp>
      <p:grpSp>
        <p:nvGrpSpPr>
          <p:cNvPr id="21" name="Group 20"/>
          <p:cNvGrpSpPr/>
          <p:nvPr/>
        </p:nvGrpSpPr>
        <p:grpSpPr>
          <a:xfrm>
            <a:off x="9868663" y="4436865"/>
            <a:ext cx="1576904" cy="700572"/>
            <a:chOff x="2924987" y="3242581"/>
            <a:chExt cx="1419214" cy="630515"/>
          </a:xfrm>
        </p:grpSpPr>
        <p:sp>
          <p:nvSpPr>
            <p:cNvPr id="22" name="Rounded Rectangle 21"/>
            <p:cNvSpPr/>
            <p:nvPr/>
          </p:nvSpPr>
          <p:spPr>
            <a:xfrm>
              <a:off x="2998012" y="33060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a:p>
          </p:txBody>
        </p:sp>
        <p:sp>
          <p:nvSpPr>
            <p:cNvPr id="23" name="Rounded Rectangle 22"/>
            <p:cNvSpPr/>
            <p:nvPr/>
          </p:nvSpPr>
          <p:spPr>
            <a:xfrm>
              <a:off x="2924987" y="3242581"/>
              <a:ext cx="1346189" cy="56701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dirty="0" smtClean="0">
                <a:solidFill>
                  <a:srgbClr val="000000"/>
                </a:solidFill>
              </a:endParaRPr>
            </a:p>
            <a:p>
              <a:pPr algn="ctr"/>
              <a:r>
                <a:rPr lang="en-US" sz="2000" dirty="0" smtClean="0">
                  <a:solidFill>
                    <a:srgbClr val="000000"/>
                  </a:solidFill>
                </a:rPr>
                <a:t>DDR4</a:t>
              </a:r>
              <a:endParaRPr lang="en-US" sz="2000" dirty="0"/>
            </a:p>
            <a:p>
              <a:pPr algn="ctr"/>
              <a:endParaRPr lang="en-US" sz="2000" dirty="0">
                <a:solidFill>
                  <a:srgbClr val="000000"/>
                </a:solidFill>
              </a:endParaRPr>
            </a:p>
          </p:txBody>
        </p:sp>
      </p:grpSp>
    </p:spTree>
    <p:extLst>
      <p:ext uri="{BB962C8B-B14F-4D97-AF65-F5344CB8AC3E}">
        <p14:creationId xmlns:p14="http://schemas.microsoft.com/office/powerpoint/2010/main" val="71456512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xmlns:p14="http://schemas.microsoft.com/office/powerpoint/2010/main" spd="med" advTm="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BW-AWARE Placement Performance</a:t>
            </a:r>
            <a:endParaRPr lang="en-US" dirty="0"/>
          </a:p>
        </p:txBody>
      </p:sp>
      <p:graphicFrame>
        <p:nvGraphicFramePr>
          <p:cNvPr id="11" name="Chart 10"/>
          <p:cNvGraphicFramePr>
            <a:graphicFrameLocks/>
          </p:cNvGraphicFramePr>
          <p:nvPr>
            <p:extLst>
              <p:ext uri="{D42A27DB-BD31-4B8C-83A1-F6EECF244321}">
                <p14:modId xmlns:p14="http://schemas.microsoft.com/office/powerpoint/2010/main" val="2071182493"/>
              </p:ext>
            </p:extLst>
          </p:nvPr>
        </p:nvGraphicFramePr>
        <p:xfrm>
          <a:off x="2857559" y="1051905"/>
          <a:ext cx="6398596" cy="485382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689721" y="6095128"/>
            <a:ext cx="10734272" cy="584775"/>
          </a:xfrm>
          <a:prstGeom prst="rect">
            <a:avLst/>
          </a:prstGeom>
          <a:noFill/>
        </p:spPr>
        <p:txBody>
          <a:bodyPr wrap="square" rtlCol="0">
            <a:spAutoFit/>
          </a:bodyPr>
          <a:lstStyle/>
          <a:p>
            <a:pPr algn="ctr"/>
            <a:r>
              <a:rPr lang="en-US" sz="3200" dirty="0" smtClean="0">
                <a:solidFill>
                  <a:srgbClr val="FF0000"/>
                </a:solidFill>
                <a:latin typeface="Helvetica" charset="0"/>
                <a:ea typeface="Helvetica" charset="0"/>
                <a:cs typeface="Helvetica" charset="0"/>
              </a:rPr>
              <a:t>35% better than INTERLEAVE, 18% better than LOCAL</a:t>
            </a:r>
            <a:endParaRPr lang="en-US" sz="3200"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1634138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Conventional Memory Hierarchy</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2</a:t>
            </a:fld>
            <a:endParaRPr lang="en-US" dirty="0"/>
          </a:p>
        </p:txBody>
      </p:sp>
      <p:sp>
        <p:nvSpPr>
          <p:cNvPr id="7" name="Rounded Rectangle 6"/>
          <p:cNvSpPr/>
          <p:nvPr/>
        </p:nvSpPr>
        <p:spPr>
          <a:xfrm>
            <a:off x="317500" y="4870450"/>
            <a:ext cx="1485900" cy="14859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CPU</a:t>
            </a:r>
            <a:endParaRPr lang="en-US" dirty="0"/>
          </a:p>
        </p:txBody>
      </p:sp>
      <p:grpSp>
        <p:nvGrpSpPr>
          <p:cNvPr id="3" name="Group 2"/>
          <p:cNvGrpSpPr/>
          <p:nvPr/>
        </p:nvGrpSpPr>
        <p:grpSpPr>
          <a:xfrm>
            <a:off x="3219450" y="4997450"/>
            <a:ext cx="2292350" cy="1155700"/>
            <a:chOff x="3244850" y="4559300"/>
            <a:chExt cx="2292350" cy="1155700"/>
          </a:xfrm>
        </p:grpSpPr>
        <p:sp>
          <p:nvSpPr>
            <p:cNvPr id="8" name="Rounded Rectangle 7"/>
            <p:cNvSpPr/>
            <p:nvPr/>
          </p:nvSpPr>
          <p:spPr>
            <a:xfrm>
              <a:off x="3244850" y="45593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ounded Rectangle 8"/>
            <p:cNvSpPr/>
            <p:nvPr/>
          </p:nvSpPr>
          <p:spPr>
            <a:xfrm>
              <a:off x="3397250" y="47117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p:cNvSpPr/>
            <p:nvPr/>
          </p:nvSpPr>
          <p:spPr>
            <a:xfrm>
              <a:off x="3549650" y="48641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1" name="Rounded Rectangle 10"/>
            <p:cNvSpPr/>
            <p:nvPr/>
          </p:nvSpPr>
          <p:spPr>
            <a:xfrm>
              <a:off x="3702050" y="50165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Memory (DDR)</a:t>
              </a:r>
              <a:endParaRPr lang="en-US" dirty="0"/>
            </a:p>
          </p:txBody>
        </p:sp>
      </p:grpSp>
      <p:sp>
        <p:nvSpPr>
          <p:cNvPr id="13" name="Left-Right Arrow 12"/>
          <p:cNvSpPr/>
          <p:nvPr/>
        </p:nvSpPr>
        <p:spPr>
          <a:xfrm>
            <a:off x="1924050" y="5302250"/>
            <a:ext cx="1174750" cy="469900"/>
          </a:xfrm>
          <a:prstGeom prst="lef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 name="Rounded Rectangle 13"/>
          <p:cNvSpPr/>
          <p:nvPr/>
        </p:nvSpPr>
        <p:spPr>
          <a:xfrm>
            <a:off x="6775450" y="4870450"/>
            <a:ext cx="1485900" cy="14859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G</a:t>
            </a:r>
            <a:r>
              <a:rPr lang="en-US" dirty="0" smtClean="0"/>
              <a:t>PU</a:t>
            </a:r>
            <a:endParaRPr lang="en-US" dirty="0"/>
          </a:p>
        </p:txBody>
      </p:sp>
      <p:grpSp>
        <p:nvGrpSpPr>
          <p:cNvPr id="5" name="Group 4"/>
          <p:cNvGrpSpPr/>
          <p:nvPr/>
        </p:nvGrpSpPr>
        <p:grpSpPr>
          <a:xfrm>
            <a:off x="9677400" y="4997450"/>
            <a:ext cx="2292350" cy="1155700"/>
            <a:chOff x="9702800" y="4559300"/>
            <a:chExt cx="2292350" cy="1155700"/>
          </a:xfrm>
        </p:grpSpPr>
        <p:sp>
          <p:nvSpPr>
            <p:cNvPr id="15" name="Rounded Rectangle 14"/>
            <p:cNvSpPr/>
            <p:nvPr/>
          </p:nvSpPr>
          <p:spPr>
            <a:xfrm>
              <a:off x="9702800" y="45593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6" name="Rounded Rectangle 15"/>
            <p:cNvSpPr/>
            <p:nvPr/>
          </p:nvSpPr>
          <p:spPr>
            <a:xfrm>
              <a:off x="9855200" y="47117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7" name="Rounded Rectangle 16"/>
            <p:cNvSpPr/>
            <p:nvPr/>
          </p:nvSpPr>
          <p:spPr>
            <a:xfrm>
              <a:off x="10007600" y="48641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8" name="Rounded Rectangle 17"/>
            <p:cNvSpPr/>
            <p:nvPr/>
          </p:nvSpPr>
          <p:spPr>
            <a:xfrm>
              <a:off x="10160000" y="50165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Memory (GDDR)</a:t>
              </a:r>
              <a:endParaRPr lang="en-US" dirty="0"/>
            </a:p>
          </p:txBody>
        </p:sp>
      </p:grpSp>
      <p:sp>
        <p:nvSpPr>
          <p:cNvPr id="19" name="Left-Right Arrow 18"/>
          <p:cNvSpPr/>
          <p:nvPr/>
        </p:nvSpPr>
        <p:spPr>
          <a:xfrm>
            <a:off x="8382000" y="5302250"/>
            <a:ext cx="1174750" cy="469900"/>
          </a:xfrm>
          <a:prstGeom prst="lef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20" name="Picture 19"/>
          <p:cNvPicPr>
            <a:picLocks noChangeAspect="1"/>
          </p:cNvPicPr>
          <p:nvPr/>
        </p:nvPicPr>
        <p:blipFill>
          <a:blip r:embed="rId3"/>
          <a:stretch>
            <a:fillRect/>
          </a:stretch>
        </p:blipFill>
        <p:spPr>
          <a:xfrm>
            <a:off x="7004522" y="1308121"/>
            <a:ext cx="4482628" cy="2768579"/>
          </a:xfrm>
          <a:prstGeom prst="rect">
            <a:avLst/>
          </a:prstGeom>
        </p:spPr>
      </p:pic>
      <p:pic>
        <p:nvPicPr>
          <p:cNvPr id="21" name="Picture 20"/>
          <p:cNvPicPr>
            <a:picLocks noChangeAspect="1"/>
          </p:cNvPicPr>
          <p:nvPr/>
        </p:nvPicPr>
        <p:blipFill>
          <a:blip r:embed="rId4"/>
          <a:stretch>
            <a:fillRect/>
          </a:stretch>
        </p:blipFill>
        <p:spPr>
          <a:xfrm>
            <a:off x="1439228" y="1647076"/>
            <a:ext cx="2667105" cy="2000327"/>
          </a:xfrm>
          <a:prstGeom prst="rect">
            <a:avLst/>
          </a:prstGeom>
        </p:spPr>
      </p:pic>
    </p:spTree>
    <p:extLst>
      <p:ext uri="{BB962C8B-B14F-4D97-AF65-F5344CB8AC3E}">
        <p14:creationId xmlns:p14="http://schemas.microsoft.com/office/powerpoint/2010/main" val="15128080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Page Migration</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2135598072"/>
              </p:ext>
            </p:extLst>
          </p:nvPr>
        </p:nvGraphicFramePr>
        <p:xfrm>
          <a:off x="552744" y="1372668"/>
          <a:ext cx="11086511" cy="4279535"/>
        </p:xfrm>
        <a:graphic>
          <a:graphicData uri="http://schemas.openxmlformats.org/drawingml/2006/chart">
            <c:chart xmlns:c="http://schemas.openxmlformats.org/drawingml/2006/chart" xmlns:r="http://schemas.openxmlformats.org/officeDocument/2006/relationships" r:id="rId3"/>
          </a:graphicData>
        </a:graphic>
      </p:graphicFrame>
      <p:sp>
        <p:nvSpPr>
          <p:cNvPr id="11" name="Oval 10"/>
          <p:cNvSpPr/>
          <p:nvPr/>
        </p:nvSpPr>
        <p:spPr>
          <a:xfrm rot="18958034">
            <a:off x="10126542" y="4694011"/>
            <a:ext cx="1273896" cy="454867"/>
          </a:xfrm>
          <a:prstGeom prst="ellipse">
            <a:avLst/>
          </a:prstGeom>
          <a:solidFill>
            <a:schemeClr val="tx1">
              <a:lumMod val="50000"/>
              <a:alpha val="25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 name="TextBox 12"/>
          <p:cNvSpPr txBox="1"/>
          <p:nvPr/>
        </p:nvSpPr>
        <p:spPr>
          <a:xfrm>
            <a:off x="0" y="5652203"/>
            <a:ext cx="12192000" cy="584775"/>
          </a:xfrm>
          <a:prstGeom prst="rect">
            <a:avLst/>
          </a:prstGeom>
          <a:noFill/>
        </p:spPr>
        <p:txBody>
          <a:bodyPr wrap="square" rtlCol="0">
            <a:spAutoFit/>
          </a:bodyPr>
          <a:lstStyle/>
          <a:p>
            <a:pPr algn="ctr"/>
            <a:r>
              <a:rPr lang="en-US" sz="3200" dirty="0" smtClean="0">
                <a:solidFill>
                  <a:srgbClr val="FF0000"/>
                </a:solidFill>
                <a:latin typeface="Helvetica" charset="0"/>
                <a:ea typeface="Helvetica" charset="0"/>
                <a:cs typeface="Helvetica" charset="0"/>
              </a:rPr>
              <a:t>6</a:t>
            </a:r>
            <a:r>
              <a:rPr lang="en-US" sz="3200" dirty="0">
                <a:solidFill>
                  <a:srgbClr val="FF0000"/>
                </a:solidFill>
                <a:latin typeface="Helvetica" charset="0"/>
                <a:ea typeface="Helvetica" charset="0"/>
                <a:cs typeface="Helvetica" charset="0"/>
              </a:rPr>
              <a:t>% better than Legacy </a:t>
            </a:r>
            <a:r>
              <a:rPr lang="en-US" sz="3200" dirty="0" smtClean="0">
                <a:solidFill>
                  <a:srgbClr val="FF0000"/>
                </a:solidFill>
                <a:latin typeface="Helvetica" charset="0"/>
                <a:ea typeface="Helvetica" charset="0"/>
                <a:cs typeface="Helvetica" charset="0"/>
              </a:rPr>
              <a:t>CUDA</a:t>
            </a:r>
            <a:endParaRPr lang="en-US" sz="3200" dirty="0">
              <a:solidFill>
                <a:srgbClr val="FF0000"/>
              </a:solidFill>
              <a:latin typeface="Helvetica" charset="0"/>
              <a:ea typeface="Helvetica" charset="0"/>
              <a:cs typeface="Helvetica" charset="0"/>
            </a:endParaRPr>
          </a:p>
        </p:txBody>
      </p:sp>
      <p:sp>
        <p:nvSpPr>
          <p:cNvPr id="8" name="Rectangle 7"/>
          <p:cNvSpPr/>
          <p:nvPr/>
        </p:nvSpPr>
        <p:spPr>
          <a:xfrm>
            <a:off x="9610344" y="1461419"/>
            <a:ext cx="880157" cy="1872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 name="TextBox 8"/>
          <p:cNvSpPr txBox="1"/>
          <p:nvPr/>
        </p:nvSpPr>
        <p:spPr>
          <a:xfrm>
            <a:off x="9285147" y="1372668"/>
            <a:ext cx="1724661" cy="313932"/>
          </a:xfrm>
          <a:prstGeom prst="rect">
            <a:avLst/>
          </a:prstGeom>
          <a:noFill/>
        </p:spPr>
        <p:txBody>
          <a:bodyPr wrap="square" rtlCol="0" anchor="ctr">
            <a:spAutoFit/>
          </a:bodyPr>
          <a:lstStyle/>
          <a:p>
            <a:pPr algn="ctr">
              <a:lnSpc>
                <a:spcPct val="90000"/>
              </a:lnSpc>
            </a:pPr>
            <a:r>
              <a:rPr lang="en-US" sz="1600" dirty="0">
                <a:solidFill>
                  <a:srgbClr val="000000"/>
                </a:solidFill>
              </a:rPr>
              <a:t>Static Oracle</a:t>
            </a:r>
          </a:p>
        </p:txBody>
      </p:sp>
    </p:spTree>
    <p:extLst>
      <p:ext uri="{BB962C8B-B14F-4D97-AF65-F5344CB8AC3E}">
        <p14:creationId xmlns:p14="http://schemas.microsoft.com/office/powerpoint/2010/main" val="1880801075"/>
      </p:ext>
    </p:extLst>
  </p:cSld>
  <p:clrMapOvr>
    <a:masterClrMapping/>
  </p:clrMapOvr>
  <mc:AlternateContent xmlns:mc="http://schemas.openxmlformats.org/markup-compatibility/2006" xmlns:p14="http://schemas.microsoft.com/office/powerpoint/2010/main">
    <mc:Choice Requires="p14">
      <p:transition spd="med" p14:dur="700" advTm="327">
        <p:fade/>
      </p:transition>
    </mc:Choice>
    <mc:Fallback xmlns="">
      <p:transition xmlns:p14="http://schemas.microsoft.com/office/powerpoint/2010/main" spd="med" advTm="327">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Helvetica Light" charset="0"/>
                <a:ea typeface="Helvetica Light" charset="0"/>
                <a:cs typeface="Helvetica Light" charset="0"/>
              </a:rPr>
              <a:t>Eliminating CPU-GPU </a:t>
            </a:r>
            <a:br>
              <a:rPr lang="en-US" sz="5400" dirty="0" smtClean="0">
                <a:latin typeface="Helvetica Light" charset="0"/>
                <a:ea typeface="Helvetica Light" charset="0"/>
                <a:cs typeface="Helvetica Light" charset="0"/>
              </a:rPr>
            </a:br>
            <a:r>
              <a:rPr lang="en-US" sz="5400" dirty="0" smtClean="0">
                <a:latin typeface="Helvetica Light" charset="0"/>
                <a:ea typeface="Helvetica Light" charset="0"/>
                <a:cs typeface="Helvetica Light" charset="0"/>
              </a:rPr>
              <a:t>Cache Coherence</a:t>
            </a:r>
            <a:endParaRPr lang="en-US" sz="5400" dirty="0">
              <a:latin typeface="Helvetica Light" charset="0"/>
              <a:ea typeface="Helvetica Light" charset="0"/>
              <a:cs typeface="Helvetica Light" charset="0"/>
            </a:endParaRPr>
          </a:p>
        </p:txBody>
      </p:sp>
      <p:sp>
        <p:nvSpPr>
          <p:cNvPr id="6" name="Text Placeholder 5"/>
          <p:cNvSpPr>
            <a:spLocks noGrp="1"/>
          </p:cNvSpPr>
          <p:nvPr>
            <p:ph type="body" idx="1"/>
          </p:nvPr>
        </p:nvSpPr>
        <p:spPr/>
        <p:txBody>
          <a:bodyPr anchor="ctr"/>
          <a:lstStyle/>
          <a:p>
            <a:r>
              <a:rPr lang="en-US" sz="1400" dirty="0" smtClean="0">
                <a:latin typeface="Helvetica Light" charset="0"/>
                <a:ea typeface="Helvetica Light" charset="0"/>
                <a:cs typeface="Helvetica Light" charset="0"/>
              </a:rPr>
              <a:t>Agarwal, N., </a:t>
            </a:r>
            <a:r>
              <a:rPr lang="en-US" sz="1400" dirty="0" err="1" smtClean="0">
                <a:latin typeface="Helvetica Light" charset="0"/>
                <a:ea typeface="Helvetica Light" charset="0"/>
                <a:cs typeface="Helvetica Light" charset="0"/>
              </a:rPr>
              <a:t>Nellans</a:t>
            </a:r>
            <a:r>
              <a:rPr lang="en-US" sz="1400" dirty="0" smtClean="0">
                <a:latin typeface="Helvetica Light" charset="0"/>
                <a:ea typeface="Helvetica Light" charset="0"/>
                <a:cs typeface="Helvetica Light" charset="0"/>
              </a:rPr>
              <a:t>, D., </a:t>
            </a:r>
            <a:r>
              <a:rPr lang="en-US" sz="1400" dirty="0" err="1" smtClean="0">
                <a:latin typeface="Helvetica Light" charset="0"/>
                <a:ea typeface="Helvetica Light" charset="0"/>
                <a:cs typeface="Helvetica Light" charset="0"/>
              </a:rPr>
              <a:t>Ebrahimi</a:t>
            </a:r>
            <a:r>
              <a:rPr lang="en-US" sz="1400" dirty="0" smtClean="0">
                <a:latin typeface="Helvetica Light" charset="0"/>
                <a:ea typeface="Helvetica Light" charset="0"/>
                <a:cs typeface="Helvetica Light" charset="0"/>
              </a:rPr>
              <a:t>, E., </a:t>
            </a:r>
            <a:r>
              <a:rPr lang="en-US" sz="1400" dirty="0" err="1" smtClean="0">
                <a:latin typeface="Helvetica Light" charset="0"/>
                <a:ea typeface="Helvetica Light" charset="0"/>
                <a:cs typeface="Helvetica Light" charset="0"/>
              </a:rPr>
              <a:t>Wenisch</a:t>
            </a:r>
            <a:r>
              <a:rPr lang="en-US" sz="1400" dirty="0" smtClean="0">
                <a:latin typeface="Helvetica Light" charset="0"/>
                <a:ea typeface="Helvetica Light" charset="0"/>
                <a:cs typeface="Helvetica Light" charset="0"/>
              </a:rPr>
              <a:t>, T. F., </a:t>
            </a:r>
            <a:r>
              <a:rPr lang="en-US" sz="1400" dirty="0" err="1" smtClean="0">
                <a:latin typeface="Helvetica Light" charset="0"/>
                <a:ea typeface="Helvetica Light" charset="0"/>
                <a:cs typeface="Helvetica Light" charset="0"/>
              </a:rPr>
              <a:t>Danskin</a:t>
            </a:r>
            <a:r>
              <a:rPr lang="en-US" sz="1400" dirty="0" smtClean="0">
                <a:latin typeface="Helvetica Light" charset="0"/>
                <a:ea typeface="Helvetica Light" charset="0"/>
                <a:cs typeface="Helvetica Light" charset="0"/>
              </a:rPr>
              <a:t>, J., &amp; </a:t>
            </a:r>
            <a:r>
              <a:rPr lang="en-US" sz="1400" dirty="0" err="1" smtClean="0">
                <a:latin typeface="Helvetica Light" charset="0"/>
                <a:ea typeface="Helvetica Light" charset="0"/>
                <a:cs typeface="Helvetica Light" charset="0"/>
              </a:rPr>
              <a:t>Keckler</a:t>
            </a:r>
            <a:r>
              <a:rPr lang="en-US" sz="1400" dirty="0" smtClean="0">
                <a:latin typeface="Helvetica Light" charset="0"/>
                <a:ea typeface="Helvetica Light" charset="0"/>
                <a:cs typeface="Helvetica Light" charset="0"/>
              </a:rPr>
              <a:t>, S. W. (2016, March). Selective Caches in GPUs to Eliminate Cache Coherence. To appear in High Performance Computer Architecture (HPCA), 2016 IEEE 22nd International Symposium.</a:t>
            </a:r>
          </a:p>
          <a:p>
            <a:endParaRPr lang="en-US" dirty="0"/>
          </a:p>
        </p:txBody>
      </p:sp>
      <p:sp>
        <p:nvSpPr>
          <p:cNvPr id="4" name="Slide Number Placeholder 3"/>
          <p:cNvSpPr>
            <a:spLocks noGrp="1"/>
          </p:cNvSpPr>
          <p:nvPr>
            <p:ph type="sldNum" sz="quarter" idx="12"/>
          </p:nvPr>
        </p:nvSpPr>
        <p:spPr/>
        <p:txBody>
          <a:bodyPr/>
          <a:lstStyle/>
          <a:p>
            <a:fld id="{5265A622-E284-5346-8279-22C613218F99}" type="slidenum">
              <a:rPr lang="en-US" smtClean="0"/>
              <a:t>21</a:t>
            </a:fld>
            <a:endParaRPr lang="en-US"/>
          </a:p>
        </p:txBody>
      </p:sp>
    </p:spTree>
    <p:extLst>
      <p:ext uri="{BB962C8B-B14F-4D97-AF65-F5344CB8AC3E}">
        <p14:creationId xmlns:p14="http://schemas.microsoft.com/office/powerpoint/2010/main" val="15650040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HW Cache Coherence:</a:t>
            </a:r>
            <a:br>
              <a:rPr lang="en-US" dirty="0" smtClean="0"/>
            </a:br>
            <a:r>
              <a:rPr lang="en-US" dirty="0" smtClean="0"/>
              <a:t>Liability for CPU-GPU Systems</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67338" y="1529293"/>
            <a:ext cx="5857323" cy="4351338"/>
          </a:xfrm>
        </p:spPr>
      </p:pic>
      <p:sp>
        <p:nvSpPr>
          <p:cNvPr id="4" name="Slide Number Placeholder 3"/>
          <p:cNvSpPr>
            <a:spLocks noGrp="1"/>
          </p:cNvSpPr>
          <p:nvPr>
            <p:ph type="sldNum" sz="quarter" idx="12"/>
          </p:nvPr>
        </p:nvSpPr>
        <p:spPr/>
        <p:txBody>
          <a:bodyPr/>
          <a:lstStyle/>
          <a:p>
            <a:fld id="{24EAD923-3004-4A31-84C7-9B440B785588}" type="slidenum">
              <a:rPr lang="en-US" smtClean="0"/>
              <a:pPr/>
              <a:t>22</a:t>
            </a:fld>
            <a:endParaRPr lang="en-US" dirty="0"/>
          </a:p>
        </p:txBody>
      </p:sp>
      <p:sp>
        <p:nvSpPr>
          <p:cNvPr id="8" name="TextBox 7"/>
          <p:cNvSpPr txBox="1"/>
          <p:nvPr/>
        </p:nvSpPr>
        <p:spPr>
          <a:xfrm>
            <a:off x="0" y="5990870"/>
            <a:ext cx="12192000" cy="502766"/>
          </a:xfrm>
          <a:prstGeom prst="rect">
            <a:avLst/>
          </a:prstGeom>
          <a:noFill/>
        </p:spPr>
        <p:txBody>
          <a:bodyPr wrap="square" rtlCol="0">
            <a:spAutoFit/>
          </a:bodyPr>
          <a:lstStyle/>
          <a:p>
            <a:pPr algn="ctr"/>
            <a:r>
              <a:rPr lang="en-US" sz="2667" i="1" dirty="0" smtClean="0">
                <a:solidFill>
                  <a:srgbClr val="FF0000"/>
                </a:solidFill>
                <a:latin typeface="Helvetica" charset="0"/>
                <a:ea typeface="Helvetica" charset="0"/>
                <a:cs typeface="Helvetica" charset="0"/>
              </a:rPr>
              <a:t>Goal</a:t>
            </a:r>
            <a:r>
              <a:rPr lang="en-US" sz="2667" dirty="0" smtClean="0">
                <a:solidFill>
                  <a:srgbClr val="FF0000"/>
                </a:solidFill>
                <a:latin typeface="Helvetica" charset="0"/>
                <a:ea typeface="Helvetica" charset="0"/>
                <a:cs typeface="Helvetica" charset="0"/>
              </a:rPr>
              <a:t>: Shared virtual address space with performance &amp; programmability</a:t>
            </a:r>
            <a:endParaRPr lang="en-US" sz="2667"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1134670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Selective GPU Caches</a:t>
            </a:r>
            <a:endParaRPr lang="en-US" dirty="0"/>
          </a:p>
        </p:txBody>
      </p:sp>
      <p:sp>
        <p:nvSpPr>
          <p:cNvPr id="6" name="Content Placeholder 5"/>
          <p:cNvSpPr>
            <a:spLocks noGrp="1"/>
          </p:cNvSpPr>
          <p:nvPr>
            <p:ph idx="1"/>
          </p:nvPr>
        </p:nvSpPr>
        <p:spPr>
          <a:xfrm>
            <a:off x="838200" y="1325563"/>
            <a:ext cx="10515600" cy="4851400"/>
          </a:xfrm>
        </p:spPr>
        <p:txBody>
          <a:bodyPr/>
          <a:lstStyle/>
          <a:p>
            <a:pPr>
              <a:lnSpc>
                <a:spcPct val="150000"/>
              </a:lnSpc>
            </a:pPr>
            <a:r>
              <a:rPr lang="en-US" dirty="0" smtClean="0">
                <a:latin typeface="Helvetica" charset="0"/>
                <a:ea typeface="Helvetica" charset="0"/>
                <a:cs typeface="Helvetica" charset="0"/>
              </a:rPr>
              <a:t>Provides unified shared memory w/o HW cache-coherence</a:t>
            </a:r>
          </a:p>
          <a:p>
            <a:pPr>
              <a:lnSpc>
                <a:spcPct val="150000"/>
              </a:lnSpc>
            </a:pPr>
            <a:endParaRPr lang="en-US" dirty="0" smtClean="0">
              <a:latin typeface="Helvetica" charset="0"/>
              <a:ea typeface="Helvetica" charset="0"/>
              <a:cs typeface="Helvetica" charset="0"/>
            </a:endParaRPr>
          </a:p>
          <a:p>
            <a:pPr>
              <a:lnSpc>
                <a:spcPct val="100000"/>
              </a:lnSpc>
            </a:pPr>
            <a:r>
              <a:rPr lang="en-US" dirty="0" smtClean="0">
                <a:latin typeface="Helvetica" charset="0"/>
                <a:ea typeface="Helvetica" charset="0"/>
                <a:cs typeface="Helvetica" charset="0"/>
              </a:rPr>
              <a:t>GPU does not cache any data actively used by the CPU</a:t>
            </a:r>
          </a:p>
          <a:p>
            <a:pPr lvl="1">
              <a:lnSpc>
                <a:spcPct val="100000"/>
              </a:lnSpc>
            </a:pPr>
            <a:r>
              <a:rPr lang="en-US" dirty="0" smtClean="0">
                <a:latin typeface="Helvetica" charset="0"/>
                <a:ea typeface="Helvetica" charset="0"/>
                <a:cs typeface="Helvetica" charset="0"/>
              </a:rPr>
              <a:t>Insensitive to memory access latency</a:t>
            </a:r>
          </a:p>
          <a:p>
            <a:pPr marL="457200" lvl="1" indent="0">
              <a:lnSpc>
                <a:spcPct val="100000"/>
              </a:lnSpc>
              <a:buNone/>
            </a:pPr>
            <a:endParaRPr lang="en-US" dirty="0" smtClean="0">
              <a:latin typeface="Helvetica" charset="0"/>
              <a:ea typeface="Helvetica" charset="0"/>
              <a:cs typeface="Helvetica" charset="0"/>
            </a:endParaRPr>
          </a:p>
          <a:p>
            <a:pPr>
              <a:lnSpc>
                <a:spcPct val="150000"/>
              </a:lnSpc>
            </a:pPr>
            <a:r>
              <a:rPr lang="en-US" dirty="0" smtClean="0">
                <a:latin typeface="Helvetica" charset="0"/>
                <a:ea typeface="Helvetica" charset="0"/>
                <a:cs typeface="Helvetica" charset="0"/>
              </a:rPr>
              <a:t>Micro-architectural enhancements to make system performant</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23</a:t>
            </a:fld>
            <a:endParaRPr lang="en-US" dirty="0"/>
          </a:p>
        </p:txBody>
      </p:sp>
    </p:spTree>
    <p:extLst>
      <p:ext uri="{BB962C8B-B14F-4D97-AF65-F5344CB8AC3E}">
        <p14:creationId xmlns:p14="http://schemas.microsoft.com/office/powerpoint/2010/main" val="1805003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Principles Of Selective Caching</a:t>
            </a:r>
            <a:endParaRPr lang="en-US" dirty="0"/>
          </a:p>
        </p:txBody>
      </p:sp>
      <p:sp>
        <p:nvSpPr>
          <p:cNvPr id="4" name="Slide Number Placeholder 3"/>
          <p:cNvSpPr>
            <a:spLocks noGrp="1"/>
          </p:cNvSpPr>
          <p:nvPr>
            <p:ph type="sldNum" sz="quarter" idx="12"/>
          </p:nvPr>
        </p:nvSpPr>
        <p:spPr>
          <a:xfrm>
            <a:off x="9423400" y="6445250"/>
            <a:ext cx="2743200" cy="365125"/>
          </a:xfrm>
        </p:spPr>
        <p:txBody>
          <a:bodyPr/>
          <a:lstStyle/>
          <a:p>
            <a:fld id="{24EAD923-3004-4A31-84C7-9B440B785588}" type="slidenum">
              <a:rPr lang="en-US" smtClean="0"/>
              <a:pPr/>
              <a:t>24</a:t>
            </a:fld>
            <a:endParaRPr lang="en-US" dirty="0"/>
          </a:p>
        </p:txBody>
      </p:sp>
      <p:grpSp>
        <p:nvGrpSpPr>
          <p:cNvPr id="7" name="Group 6"/>
          <p:cNvGrpSpPr/>
          <p:nvPr/>
        </p:nvGrpSpPr>
        <p:grpSpPr>
          <a:xfrm>
            <a:off x="759109" y="2443692"/>
            <a:ext cx="4250292" cy="3563860"/>
            <a:chOff x="759109" y="2443692"/>
            <a:chExt cx="4250292" cy="3563860"/>
          </a:xfrm>
        </p:grpSpPr>
        <p:sp>
          <p:nvSpPr>
            <p:cNvPr id="39" name="TextBox 38"/>
            <p:cNvSpPr txBox="1"/>
            <p:nvPr/>
          </p:nvSpPr>
          <p:spPr>
            <a:xfrm>
              <a:off x="1397521" y="3754463"/>
              <a:ext cx="3611880" cy="523220"/>
            </a:xfrm>
            <a:prstGeom prst="rect">
              <a:avLst/>
            </a:prstGeom>
            <a:noFill/>
          </p:spPr>
          <p:txBody>
            <a:bodyPr wrap="square" rtlCol="0">
              <a:spAutoFit/>
            </a:bodyPr>
            <a:lstStyle/>
            <a:p>
              <a:pPr marL="285750" indent="-192024">
                <a:buFont typeface="Wingdings" charset="2"/>
                <a:buChar char="§"/>
              </a:pPr>
              <a:r>
                <a:rPr lang="en-US" sz="1400" b="1" dirty="0" smtClean="0"/>
                <a:t>GPU writes DDR:</a:t>
              </a:r>
              <a:r>
                <a:rPr lang="en-US" sz="1400" dirty="0" smtClean="0"/>
                <a:t> </a:t>
              </a:r>
            </a:p>
            <a:p>
              <a:r>
                <a:rPr lang="en-US" sz="1400" dirty="0" smtClean="0"/>
                <a:t>       DIR handles invalidation of CPU caches</a:t>
              </a:r>
              <a:endParaRPr lang="en-US" sz="1400" dirty="0"/>
            </a:p>
          </p:txBody>
        </p:sp>
        <p:sp>
          <p:nvSpPr>
            <p:cNvPr id="40" name="TextBox 39"/>
            <p:cNvSpPr txBox="1"/>
            <p:nvPr/>
          </p:nvSpPr>
          <p:spPr>
            <a:xfrm>
              <a:off x="1397521" y="4217497"/>
              <a:ext cx="3611880" cy="738664"/>
            </a:xfrm>
            <a:prstGeom prst="rect">
              <a:avLst/>
            </a:prstGeom>
            <a:noFill/>
          </p:spPr>
          <p:txBody>
            <a:bodyPr wrap="square" rtlCol="0">
              <a:spAutoFit/>
            </a:bodyPr>
            <a:lstStyle/>
            <a:p>
              <a:pPr marL="285750" indent="-192024">
                <a:buFont typeface="Wingdings" charset="2"/>
                <a:buChar char="§"/>
              </a:pPr>
              <a:r>
                <a:rPr lang="en-US" sz="1400" b="1" dirty="0" smtClean="0"/>
                <a:t>CPU reads/writes GDDR: </a:t>
              </a:r>
            </a:p>
            <a:p>
              <a:r>
                <a:rPr lang="en-US" sz="1400" dirty="0" smtClean="0"/>
                <a:t>       Line inserted in Remote Directory (Filter) </a:t>
              </a:r>
              <a:br>
                <a:rPr lang="en-US" sz="1400" dirty="0" smtClean="0"/>
              </a:br>
              <a:r>
                <a:rPr lang="en-US" sz="1400" dirty="0" smtClean="0"/>
                <a:t>       GPU can’t cache lines found in this filter</a:t>
              </a:r>
              <a:endParaRPr lang="en-US" sz="1400" dirty="0"/>
            </a:p>
          </p:txBody>
        </p:sp>
        <p:grpSp>
          <p:nvGrpSpPr>
            <p:cNvPr id="3" name="Group 2"/>
            <p:cNvGrpSpPr/>
            <p:nvPr/>
          </p:nvGrpSpPr>
          <p:grpSpPr>
            <a:xfrm>
              <a:off x="759109" y="2443692"/>
              <a:ext cx="3700024" cy="3563860"/>
              <a:chOff x="759109" y="2443692"/>
              <a:chExt cx="3700024" cy="3563860"/>
            </a:xfrm>
          </p:grpSpPr>
          <p:sp>
            <p:nvSpPr>
              <p:cNvPr id="31" name="Rounded Rectangle 30"/>
              <p:cNvSpPr/>
              <p:nvPr/>
            </p:nvSpPr>
            <p:spPr>
              <a:xfrm>
                <a:off x="759111" y="2443692"/>
                <a:ext cx="1005805"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32" name="Rounded Rectangle 31"/>
              <p:cNvSpPr/>
              <p:nvPr/>
            </p:nvSpPr>
            <p:spPr>
              <a:xfrm>
                <a:off x="759109" y="5000737"/>
                <a:ext cx="1600200" cy="1006815"/>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33" name="Up-Down Arrow 32"/>
              <p:cNvSpPr/>
              <p:nvPr/>
            </p:nvSpPr>
            <p:spPr>
              <a:xfrm>
                <a:off x="1051519" y="3295745"/>
                <a:ext cx="274320" cy="1689101"/>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4" name="Rounded Rectangle 33"/>
              <p:cNvSpPr/>
              <p:nvPr/>
            </p:nvSpPr>
            <p:spPr>
              <a:xfrm>
                <a:off x="849494" y="2875205"/>
                <a:ext cx="807421"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35" name="Rounded Rectangle 34"/>
              <p:cNvSpPr/>
              <p:nvPr/>
            </p:nvSpPr>
            <p:spPr>
              <a:xfrm>
                <a:off x="851069" y="2503460"/>
                <a:ext cx="805845"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36" name="Rounded Rectangle 35"/>
              <p:cNvSpPr/>
              <p:nvPr/>
            </p:nvSpPr>
            <p:spPr>
              <a:xfrm rot="16200000">
                <a:off x="1579161" y="5287190"/>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sp>
            <p:nvSpPr>
              <p:cNvPr id="37" name="Up-Down Arrow 36"/>
              <p:cNvSpPr/>
              <p:nvPr/>
            </p:nvSpPr>
            <p:spPr>
              <a:xfrm rot="5400000">
                <a:off x="2351677" y="2215219"/>
                <a:ext cx="228600" cy="1188226"/>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8" name="TextBox 37"/>
              <p:cNvSpPr txBox="1"/>
              <p:nvPr/>
            </p:nvSpPr>
            <p:spPr>
              <a:xfrm>
                <a:off x="1399189" y="3293176"/>
                <a:ext cx="2880360" cy="523220"/>
              </a:xfrm>
              <a:prstGeom prst="rect">
                <a:avLst/>
              </a:prstGeom>
              <a:noFill/>
            </p:spPr>
            <p:txBody>
              <a:bodyPr wrap="square" rtlCol="0">
                <a:spAutoFit/>
              </a:bodyPr>
              <a:lstStyle/>
              <a:p>
                <a:pPr marL="285750" indent="-192024">
                  <a:buFont typeface="Wingdings" charset="2"/>
                  <a:buChar char="§"/>
                </a:pPr>
                <a:r>
                  <a:rPr lang="en-US" sz="1400" b="1" dirty="0" smtClean="0"/>
                  <a:t>GPU reads DDR: </a:t>
                </a:r>
              </a:p>
              <a:p>
                <a:r>
                  <a:rPr lang="en-US" sz="1400" dirty="0" smtClean="0"/>
                  <a:t>       DIR sends most recent copy</a:t>
                </a:r>
                <a:endParaRPr lang="en-US" sz="1400" dirty="0"/>
              </a:p>
            </p:txBody>
          </p:sp>
          <p:grpSp>
            <p:nvGrpSpPr>
              <p:cNvPr id="41" name="Group 40"/>
              <p:cNvGrpSpPr/>
              <p:nvPr/>
            </p:nvGrpSpPr>
            <p:grpSpPr>
              <a:xfrm>
                <a:off x="3134435" y="2560925"/>
                <a:ext cx="1251794" cy="644769"/>
                <a:chOff x="1772862" y="650631"/>
                <a:chExt cx="894138" cy="644769"/>
              </a:xfrm>
            </p:grpSpPr>
            <p:sp>
              <p:nvSpPr>
                <p:cNvPr id="42" name="Rounded Rectangle 41"/>
                <p:cNvSpPr/>
                <p:nvPr/>
              </p:nvSpPr>
              <p:spPr>
                <a:xfrm>
                  <a:off x="1772862"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3" name="Rounded Rectangle 42"/>
                <p:cNvSpPr/>
                <p:nvPr/>
              </p:nvSpPr>
              <p:spPr>
                <a:xfrm>
                  <a:off x="1849062"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4" name="Rounded Rectangle 43"/>
                <p:cNvSpPr/>
                <p:nvPr/>
              </p:nvSpPr>
              <p:spPr>
                <a:xfrm>
                  <a:off x="1925262"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5" name="Rounded Rectangle 44"/>
                <p:cNvSpPr/>
                <p:nvPr/>
              </p:nvSpPr>
              <p:spPr>
                <a:xfrm>
                  <a:off x="2001462"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grpSp>
            <p:nvGrpSpPr>
              <p:cNvPr id="47" name="Group 46"/>
              <p:cNvGrpSpPr/>
              <p:nvPr/>
            </p:nvGrpSpPr>
            <p:grpSpPr>
              <a:xfrm>
                <a:off x="3134585" y="4987729"/>
                <a:ext cx="1324548" cy="819641"/>
                <a:chOff x="2362200" y="4114800"/>
                <a:chExt cx="1324548" cy="819641"/>
              </a:xfrm>
            </p:grpSpPr>
            <p:sp>
              <p:nvSpPr>
                <p:cNvPr id="48" name="Rounded Rectangle 47"/>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9" name="Rounded Rectangle 48"/>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0" name="Rounded Rectangle 49"/>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1" name="Rounded Rectangle 50"/>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2" name="Rounded Rectangle 51"/>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3" name="Rounded Rectangle 52"/>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4" name="Rounded Rectangle 53"/>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5" name="Rounded Rectangle 54"/>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56" name="Rounded Rectangle 55"/>
              <p:cNvSpPr/>
              <p:nvPr/>
            </p:nvSpPr>
            <p:spPr>
              <a:xfrm>
                <a:off x="919911" y="5352794"/>
                <a:ext cx="746760"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57" name="Picture 56"/>
              <p:cNvPicPr>
                <a:picLocks noChangeAspect="1"/>
              </p:cNvPicPr>
              <p:nvPr/>
            </p:nvPicPr>
            <p:blipFill>
              <a:blip r:embed="rId3"/>
              <a:stretch>
                <a:fillRect/>
              </a:stretch>
            </p:blipFill>
            <p:spPr>
              <a:xfrm>
                <a:off x="2421855" y="5272437"/>
                <a:ext cx="664522" cy="268247"/>
              </a:xfrm>
              <a:prstGeom prst="rect">
                <a:avLst/>
              </a:prstGeom>
            </p:spPr>
          </p:pic>
        </p:grpSp>
      </p:grpSp>
      <p:grpSp>
        <p:nvGrpSpPr>
          <p:cNvPr id="63" name="Group 62"/>
          <p:cNvGrpSpPr/>
          <p:nvPr/>
        </p:nvGrpSpPr>
        <p:grpSpPr>
          <a:xfrm>
            <a:off x="0" y="1354191"/>
            <a:ext cx="12302068" cy="457200"/>
            <a:chOff x="321733" y="1213428"/>
            <a:chExt cx="11533191" cy="457200"/>
          </a:xfrm>
        </p:grpSpPr>
        <p:sp>
          <p:nvSpPr>
            <p:cNvPr id="59" name="Rounded Rectangle 58"/>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60" name="TextBox 59"/>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61" name="TextBox 60"/>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62" name="TextBox 61"/>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spTree>
    <p:extLst>
      <p:ext uri="{BB962C8B-B14F-4D97-AF65-F5344CB8AC3E}">
        <p14:creationId xmlns:p14="http://schemas.microsoft.com/office/powerpoint/2010/main" val="593131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894" y="1779519"/>
            <a:ext cx="6814943" cy="4996328"/>
          </a:xfrm>
          <a:prstGeom prst="rect">
            <a:avLst/>
          </a:prstGeom>
        </p:spPr>
      </p:pic>
      <p:sp>
        <p:nvSpPr>
          <p:cNvPr id="2" name="Title 1"/>
          <p:cNvSpPr>
            <a:spLocks noGrp="1"/>
          </p:cNvSpPr>
          <p:nvPr>
            <p:ph type="title"/>
          </p:nvPr>
        </p:nvSpPr>
        <p:spPr/>
        <p:txBody>
          <a:bodyPr/>
          <a:lstStyle/>
          <a:p>
            <a:r>
              <a:rPr lang="en-US" dirty="0" smtClean="0"/>
              <a:t>Principles Of Selective Caching</a:t>
            </a:r>
            <a:endParaRPr lang="en-US" dirty="0"/>
          </a:p>
        </p:txBody>
      </p:sp>
      <p:sp>
        <p:nvSpPr>
          <p:cNvPr id="4" name="Slide Number Placeholder 3"/>
          <p:cNvSpPr>
            <a:spLocks noGrp="1"/>
          </p:cNvSpPr>
          <p:nvPr>
            <p:ph type="sldNum" sz="quarter" idx="12"/>
          </p:nvPr>
        </p:nvSpPr>
        <p:spPr>
          <a:xfrm>
            <a:off x="9423400" y="6445250"/>
            <a:ext cx="2743200" cy="365125"/>
          </a:xfrm>
        </p:spPr>
        <p:txBody>
          <a:bodyPr/>
          <a:lstStyle/>
          <a:p>
            <a:fld id="{24EAD923-3004-4A31-84C7-9B440B785588}" type="slidenum">
              <a:rPr lang="en-US" smtClean="0"/>
              <a:pPr/>
              <a:t>25</a:t>
            </a:fld>
            <a:endParaRPr lang="en-US" dirty="0"/>
          </a:p>
        </p:txBody>
      </p:sp>
      <p:sp>
        <p:nvSpPr>
          <p:cNvPr id="39" name="TextBox 38"/>
          <p:cNvSpPr txBox="1"/>
          <p:nvPr/>
        </p:nvSpPr>
        <p:spPr>
          <a:xfrm>
            <a:off x="1397521" y="3754463"/>
            <a:ext cx="3611880" cy="523220"/>
          </a:xfrm>
          <a:prstGeom prst="rect">
            <a:avLst/>
          </a:prstGeom>
          <a:noFill/>
        </p:spPr>
        <p:txBody>
          <a:bodyPr wrap="square" rtlCol="0">
            <a:spAutoFit/>
          </a:bodyPr>
          <a:lstStyle/>
          <a:p>
            <a:pPr marL="285750" indent="-192024">
              <a:buFont typeface="Wingdings" charset="2"/>
              <a:buChar char="§"/>
            </a:pPr>
            <a:r>
              <a:rPr lang="en-US" sz="1400" b="1" dirty="0" smtClean="0"/>
              <a:t>GPU writes DDR:</a:t>
            </a:r>
            <a:r>
              <a:rPr lang="en-US" sz="1400" dirty="0" smtClean="0"/>
              <a:t> </a:t>
            </a:r>
          </a:p>
          <a:p>
            <a:r>
              <a:rPr lang="en-US" sz="1400" dirty="0" smtClean="0"/>
              <a:t>       DIR handles invalidation of CPU caches</a:t>
            </a:r>
            <a:endParaRPr lang="en-US" sz="1400" dirty="0"/>
          </a:p>
        </p:txBody>
      </p:sp>
      <p:sp>
        <p:nvSpPr>
          <p:cNvPr id="40" name="TextBox 39"/>
          <p:cNvSpPr txBox="1"/>
          <p:nvPr/>
        </p:nvSpPr>
        <p:spPr>
          <a:xfrm>
            <a:off x="1397521" y="4217497"/>
            <a:ext cx="3611880" cy="738664"/>
          </a:xfrm>
          <a:prstGeom prst="rect">
            <a:avLst/>
          </a:prstGeom>
          <a:noFill/>
        </p:spPr>
        <p:txBody>
          <a:bodyPr wrap="square" rtlCol="0">
            <a:spAutoFit/>
          </a:bodyPr>
          <a:lstStyle/>
          <a:p>
            <a:pPr marL="285750" indent="-192024">
              <a:buFont typeface="Wingdings" charset="2"/>
              <a:buChar char="§"/>
            </a:pPr>
            <a:r>
              <a:rPr lang="en-US" sz="1400" b="1" dirty="0" smtClean="0"/>
              <a:t>CPU reads/writes GDDR: </a:t>
            </a:r>
          </a:p>
          <a:p>
            <a:r>
              <a:rPr lang="en-US" sz="1400" dirty="0" smtClean="0"/>
              <a:t>       Line inserted in Remote Directory (Filter) </a:t>
            </a:r>
            <a:br>
              <a:rPr lang="en-US" sz="1400" dirty="0" smtClean="0"/>
            </a:br>
            <a:r>
              <a:rPr lang="en-US" sz="1400" dirty="0" smtClean="0"/>
              <a:t>       GPU can’t cache lines found in this filter</a:t>
            </a:r>
            <a:endParaRPr lang="en-US" sz="1400" dirty="0"/>
          </a:p>
        </p:txBody>
      </p:sp>
      <p:grpSp>
        <p:nvGrpSpPr>
          <p:cNvPr id="3" name="Group 2"/>
          <p:cNvGrpSpPr/>
          <p:nvPr/>
        </p:nvGrpSpPr>
        <p:grpSpPr>
          <a:xfrm>
            <a:off x="759109" y="2443692"/>
            <a:ext cx="3700024" cy="3563860"/>
            <a:chOff x="759109" y="2443692"/>
            <a:chExt cx="3700024" cy="3563860"/>
          </a:xfrm>
        </p:grpSpPr>
        <p:sp>
          <p:nvSpPr>
            <p:cNvPr id="31" name="Rounded Rectangle 30"/>
            <p:cNvSpPr/>
            <p:nvPr/>
          </p:nvSpPr>
          <p:spPr>
            <a:xfrm>
              <a:off x="759111" y="2443692"/>
              <a:ext cx="1005805"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32" name="Rounded Rectangle 31"/>
            <p:cNvSpPr/>
            <p:nvPr/>
          </p:nvSpPr>
          <p:spPr>
            <a:xfrm>
              <a:off x="759109" y="5000737"/>
              <a:ext cx="1600200" cy="1006815"/>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33" name="Up-Down Arrow 32"/>
            <p:cNvSpPr/>
            <p:nvPr/>
          </p:nvSpPr>
          <p:spPr>
            <a:xfrm>
              <a:off x="1051519" y="3295745"/>
              <a:ext cx="274320" cy="1689101"/>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4" name="Rounded Rectangle 33"/>
            <p:cNvSpPr/>
            <p:nvPr/>
          </p:nvSpPr>
          <p:spPr>
            <a:xfrm>
              <a:off x="849494" y="2875205"/>
              <a:ext cx="807421"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35" name="Rounded Rectangle 34"/>
            <p:cNvSpPr/>
            <p:nvPr/>
          </p:nvSpPr>
          <p:spPr>
            <a:xfrm>
              <a:off x="851069" y="2503460"/>
              <a:ext cx="805845"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36" name="Rounded Rectangle 35"/>
            <p:cNvSpPr/>
            <p:nvPr/>
          </p:nvSpPr>
          <p:spPr>
            <a:xfrm rot="16200000">
              <a:off x="1579161" y="5287190"/>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sp>
          <p:nvSpPr>
            <p:cNvPr id="37" name="Up-Down Arrow 36"/>
            <p:cNvSpPr/>
            <p:nvPr/>
          </p:nvSpPr>
          <p:spPr>
            <a:xfrm rot="5400000">
              <a:off x="2351677" y="2215219"/>
              <a:ext cx="228600" cy="1188226"/>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8" name="TextBox 37"/>
            <p:cNvSpPr txBox="1"/>
            <p:nvPr/>
          </p:nvSpPr>
          <p:spPr>
            <a:xfrm>
              <a:off x="1399189" y="3293176"/>
              <a:ext cx="2880360" cy="523220"/>
            </a:xfrm>
            <a:prstGeom prst="rect">
              <a:avLst/>
            </a:prstGeom>
            <a:noFill/>
          </p:spPr>
          <p:txBody>
            <a:bodyPr wrap="square" rtlCol="0">
              <a:spAutoFit/>
            </a:bodyPr>
            <a:lstStyle/>
            <a:p>
              <a:pPr marL="285750" indent="-192024">
                <a:buFont typeface="Wingdings" charset="2"/>
                <a:buChar char="§"/>
              </a:pPr>
              <a:r>
                <a:rPr lang="en-US" sz="1400" b="1" dirty="0" smtClean="0"/>
                <a:t>GPU reads DDR: </a:t>
              </a:r>
            </a:p>
            <a:p>
              <a:r>
                <a:rPr lang="en-US" sz="1400" dirty="0" smtClean="0"/>
                <a:t>       DIR sends most recent copy</a:t>
              </a:r>
              <a:endParaRPr lang="en-US" sz="1400" dirty="0"/>
            </a:p>
          </p:txBody>
        </p:sp>
        <p:grpSp>
          <p:nvGrpSpPr>
            <p:cNvPr id="41" name="Group 40"/>
            <p:cNvGrpSpPr/>
            <p:nvPr/>
          </p:nvGrpSpPr>
          <p:grpSpPr>
            <a:xfrm>
              <a:off x="3134435" y="2560925"/>
              <a:ext cx="1251794" cy="644769"/>
              <a:chOff x="1772862" y="650631"/>
              <a:chExt cx="894138" cy="644769"/>
            </a:xfrm>
          </p:grpSpPr>
          <p:sp>
            <p:nvSpPr>
              <p:cNvPr id="42" name="Rounded Rectangle 41"/>
              <p:cNvSpPr/>
              <p:nvPr/>
            </p:nvSpPr>
            <p:spPr>
              <a:xfrm>
                <a:off x="1772862"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3" name="Rounded Rectangle 42"/>
              <p:cNvSpPr/>
              <p:nvPr/>
            </p:nvSpPr>
            <p:spPr>
              <a:xfrm>
                <a:off x="1849062"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4" name="Rounded Rectangle 43"/>
              <p:cNvSpPr/>
              <p:nvPr/>
            </p:nvSpPr>
            <p:spPr>
              <a:xfrm>
                <a:off x="1925262"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45" name="Rounded Rectangle 44"/>
              <p:cNvSpPr/>
              <p:nvPr/>
            </p:nvSpPr>
            <p:spPr>
              <a:xfrm>
                <a:off x="2001462"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grpSp>
          <p:nvGrpSpPr>
            <p:cNvPr id="47" name="Group 46"/>
            <p:cNvGrpSpPr/>
            <p:nvPr/>
          </p:nvGrpSpPr>
          <p:grpSpPr>
            <a:xfrm>
              <a:off x="3134585" y="4987729"/>
              <a:ext cx="1324548" cy="819641"/>
              <a:chOff x="2362200" y="4114800"/>
              <a:chExt cx="1324548" cy="819641"/>
            </a:xfrm>
          </p:grpSpPr>
          <p:sp>
            <p:nvSpPr>
              <p:cNvPr id="48" name="Rounded Rectangle 47"/>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9" name="Rounded Rectangle 48"/>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0" name="Rounded Rectangle 49"/>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1" name="Rounded Rectangle 50"/>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2" name="Rounded Rectangle 51"/>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3" name="Rounded Rectangle 52"/>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4" name="Rounded Rectangle 53"/>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55" name="Rounded Rectangle 54"/>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56" name="Rounded Rectangle 55"/>
            <p:cNvSpPr/>
            <p:nvPr/>
          </p:nvSpPr>
          <p:spPr>
            <a:xfrm>
              <a:off x="919911" y="5352794"/>
              <a:ext cx="746760"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57" name="Picture 56"/>
            <p:cNvPicPr>
              <a:picLocks noChangeAspect="1"/>
            </p:cNvPicPr>
            <p:nvPr/>
          </p:nvPicPr>
          <p:blipFill>
            <a:blip r:embed="rId4"/>
            <a:stretch>
              <a:fillRect/>
            </a:stretch>
          </p:blipFill>
          <p:spPr>
            <a:xfrm>
              <a:off x="2421855" y="5272437"/>
              <a:ext cx="664522" cy="268247"/>
            </a:xfrm>
            <a:prstGeom prst="rect">
              <a:avLst/>
            </a:prstGeom>
          </p:spPr>
        </p:pic>
      </p:grpSp>
      <p:grpSp>
        <p:nvGrpSpPr>
          <p:cNvPr id="63" name="Group 62"/>
          <p:cNvGrpSpPr/>
          <p:nvPr/>
        </p:nvGrpSpPr>
        <p:grpSpPr>
          <a:xfrm>
            <a:off x="0" y="1354191"/>
            <a:ext cx="12302068" cy="457200"/>
            <a:chOff x="321733" y="1213428"/>
            <a:chExt cx="11533191" cy="457200"/>
          </a:xfrm>
        </p:grpSpPr>
        <p:sp>
          <p:nvSpPr>
            <p:cNvPr id="59" name="Rounded Rectangle 58"/>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60" name="TextBox 59"/>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61" name="TextBox 60"/>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62" name="TextBox 61"/>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spTree>
    <p:extLst>
      <p:ext uri="{BB962C8B-B14F-4D97-AF65-F5344CB8AC3E}">
        <p14:creationId xmlns:p14="http://schemas.microsoft.com/office/powerpoint/2010/main" val="9222244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Coalescing</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26</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sp>
        <p:nvSpPr>
          <p:cNvPr id="78" name="TextBox 77"/>
          <p:cNvSpPr txBox="1"/>
          <p:nvPr/>
        </p:nvSpPr>
        <p:spPr>
          <a:xfrm>
            <a:off x="0" y="518234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79" name="Rounded Rectangle 78"/>
          <p:cNvSpPr/>
          <p:nvPr/>
        </p:nvSpPr>
        <p:spPr>
          <a:xfrm>
            <a:off x="1838849" y="2395894"/>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80" name="Rounded Rectangle 79"/>
          <p:cNvSpPr/>
          <p:nvPr/>
        </p:nvSpPr>
        <p:spPr>
          <a:xfrm>
            <a:off x="1844489" y="457155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81" name="Up-Down Arrow 80"/>
          <p:cNvSpPr/>
          <p:nvPr/>
        </p:nvSpPr>
        <p:spPr>
          <a:xfrm>
            <a:off x="2255747" y="3251104"/>
            <a:ext cx="294404" cy="1328570"/>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Rounded Rectangle 81"/>
          <p:cNvSpPr/>
          <p:nvPr/>
        </p:nvSpPr>
        <p:spPr>
          <a:xfrm>
            <a:off x="1936707" y="2877735"/>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83" name="Rounded Rectangle 82"/>
          <p:cNvSpPr/>
          <p:nvPr/>
        </p:nvSpPr>
        <p:spPr>
          <a:xfrm>
            <a:off x="1945528" y="2466933"/>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85" name="Up-Down Arrow 84"/>
          <p:cNvSpPr/>
          <p:nvPr/>
        </p:nvSpPr>
        <p:spPr>
          <a:xfrm rot="5400000">
            <a:off x="3741596" y="2466280"/>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Rounded Rectangle 85"/>
          <p:cNvSpPr/>
          <p:nvPr/>
        </p:nvSpPr>
        <p:spPr>
          <a:xfrm>
            <a:off x="2058154" y="508975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87" name="Straight Arrow Connector 86"/>
          <p:cNvCxnSpPr/>
          <p:nvPr/>
        </p:nvCxnSpPr>
        <p:spPr>
          <a:xfrm>
            <a:off x="1298923" y="53988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2407877" y="3346699"/>
            <a:ext cx="3267963" cy="523220"/>
          </a:xfrm>
          <a:prstGeom prst="rect">
            <a:avLst/>
          </a:prstGeom>
          <a:noFill/>
        </p:spPr>
        <p:txBody>
          <a:bodyPr wrap="square" rtlCol="0">
            <a:spAutoFit/>
          </a:bodyPr>
          <a:lstStyle/>
          <a:p>
            <a:pPr marL="285750" indent="-192024">
              <a:buFont typeface="Wingdings" charset="2"/>
              <a:buChar char="§"/>
            </a:pPr>
            <a:r>
              <a:rPr lang="en-US" sz="1400" b="1" dirty="0" smtClean="0"/>
              <a:t>CPU/GPU reads DDR: </a:t>
            </a:r>
          </a:p>
          <a:p>
            <a:pPr marL="93726"/>
            <a:r>
              <a:rPr lang="en-US" sz="1400" b="1" dirty="0"/>
              <a:t> </a:t>
            </a:r>
            <a:r>
              <a:rPr lang="en-US" sz="1400" b="1" dirty="0" smtClean="0"/>
              <a:t>    </a:t>
            </a:r>
            <a:r>
              <a:rPr lang="en-US" sz="1400" dirty="0" smtClean="0"/>
              <a:t>GPU caches </a:t>
            </a:r>
            <a:r>
              <a:rPr lang="en-US" sz="1400" dirty="0" smtClean="0"/>
              <a:t>until </a:t>
            </a:r>
            <a:r>
              <a:rPr lang="en-US" sz="1400" dirty="0" smtClean="0"/>
              <a:t>1</a:t>
            </a:r>
            <a:r>
              <a:rPr lang="en-US" sz="1400" baseline="30000" dirty="0" smtClean="0"/>
              <a:t>st</a:t>
            </a:r>
            <a:r>
              <a:rPr lang="en-US" sz="1400" dirty="0" smtClean="0"/>
              <a:t> write to the page</a:t>
            </a:r>
            <a:endParaRPr lang="en-US" sz="1400" dirty="0"/>
          </a:p>
        </p:txBody>
      </p:sp>
      <p:sp>
        <p:nvSpPr>
          <p:cNvPr id="89" name="TextBox 88"/>
          <p:cNvSpPr txBox="1"/>
          <p:nvPr/>
        </p:nvSpPr>
        <p:spPr>
          <a:xfrm>
            <a:off x="2407877" y="3836654"/>
            <a:ext cx="3144721" cy="738664"/>
          </a:xfrm>
          <a:prstGeom prst="rect">
            <a:avLst/>
          </a:prstGeom>
          <a:noFill/>
        </p:spPr>
        <p:txBody>
          <a:bodyPr wrap="square" rtlCol="0">
            <a:spAutoFit/>
          </a:bodyPr>
          <a:lstStyle/>
          <a:p>
            <a:pPr marL="285750" indent="-192024">
              <a:buFont typeface="Wingdings" charset="2"/>
              <a:buChar char="§"/>
            </a:pPr>
            <a:r>
              <a:rPr lang="en-US" sz="1400" b="1" dirty="0" smtClean="0"/>
              <a:t>CPU/GPU writes DDR:</a:t>
            </a:r>
          </a:p>
          <a:p>
            <a:pPr marL="93726"/>
            <a:r>
              <a:rPr lang="en-US" sz="1400" dirty="0" smtClean="0"/>
              <a:t>     Flush read-only pages in GPU caches</a:t>
            </a:r>
          </a:p>
          <a:p>
            <a:pPr marL="93726"/>
            <a:r>
              <a:rPr lang="en-US" sz="1400" dirty="0"/>
              <a:t> </a:t>
            </a:r>
            <a:r>
              <a:rPr lang="en-US" sz="1400" dirty="0" smtClean="0"/>
              <a:t>    and updates page level protection</a:t>
            </a:r>
          </a:p>
        </p:txBody>
      </p:sp>
      <p:grpSp>
        <p:nvGrpSpPr>
          <p:cNvPr id="92" name="Group 91"/>
          <p:cNvGrpSpPr/>
          <p:nvPr/>
        </p:nvGrpSpPr>
        <p:grpSpPr>
          <a:xfrm>
            <a:off x="4259667" y="2537338"/>
            <a:ext cx="1249141" cy="644769"/>
            <a:chOff x="1223198" y="650631"/>
            <a:chExt cx="894139" cy="644769"/>
          </a:xfrm>
        </p:grpSpPr>
        <p:sp>
          <p:nvSpPr>
            <p:cNvPr id="93" name="Rounded Rectangle 92"/>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4" name="Rounded Rectangle 93"/>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5" name="Rounded Rectangle 94"/>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6" name="Rounded Rectangle 95"/>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97" name="Rounded Rectangle 96"/>
          <p:cNvSpPr/>
          <p:nvPr/>
        </p:nvSpPr>
        <p:spPr>
          <a:xfrm>
            <a:off x="2076404" y="555720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99" name="Picture 98"/>
          <p:cNvPicPr>
            <a:picLocks noChangeAspect="1"/>
          </p:cNvPicPr>
          <p:nvPr/>
        </p:nvPicPr>
        <p:blipFill>
          <a:blip r:embed="rId2"/>
          <a:stretch>
            <a:fillRect/>
          </a:stretch>
        </p:blipFill>
        <p:spPr>
          <a:xfrm>
            <a:off x="3689709" y="5089757"/>
            <a:ext cx="569958" cy="268247"/>
          </a:xfrm>
          <a:prstGeom prst="rect">
            <a:avLst/>
          </a:prstGeom>
        </p:spPr>
      </p:pic>
      <p:sp>
        <p:nvSpPr>
          <p:cNvPr id="105" name="TextBox 104"/>
          <p:cNvSpPr txBox="1"/>
          <p:nvPr/>
        </p:nvSpPr>
        <p:spPr>
          <a:xfrm>
            <a:off x="-40555" y="494178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109" name="Rounded Rectangle 108"/>
          <p:cNvSpPr/>
          <p:nvPr/>
        </p:nvSpPr>
        <p:spPr>
          <a:xfrm rot="16200000">
            <a:off x="2895156" y="502717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112" name="Group 111"/>
          <p:cNvGrpSpPr/>
          <p:nvPr/>
        </p:nvGrpSpPr>
        <p:grpSpPr>
          <a:xfrm>
            <a:off x="4275191" y="4772329"/>
            <a:ext cx="1324548" cy="819641"/>
            <a:chOff x="2362200" y="4114800"/>
            <a:chExt cx="1324548" cy="819641"/>
          </a:xfrm>
        </p:grpSpPr>
        <p:sp>
          <p:nvSpPr>
            <p:cNvPr id="113" name="Rounded Rectangle 112"/>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4" name="Rounded Rectangle 113"/>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5" name="Rounded Rectangle 114"/>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6" name="Rounded Rectangle 115"/>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7" name="Rounded Rectangle 116"/>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8" name="Rounded Rectangle 117"/>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9" name="Rounded Rectangle 118"/>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20" name="Rounded Rectangle 119"/>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Tree>
    <p:extLst>
      <p:ext uri="{BB962C8B-B14F-4D97-AF65-F5344CB8AC3E}">
        <p14:creationId xmlns:p14="http://schemas.microsoft.com/office/powerpoint/2010/main" val="2672078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Coalescing</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27</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008" y="1871414"/>
            <a:ext cx="6298524" cy="4757985"/>
          </a:xfrm>
          <a:prstGeom prst="rect">
            <a:avLst/>
          </a:prstGeom>
        </p:spPr>
      </p:pic>
      <p:sp>
        <p:nvSpPr>
          <p:cNvPr id="78" name="TextBox 77"/>
          <p:cNvSpPr txBox="1"/>
          <p:nvPr/>
        </p:nvSpPr>
        <p:spPr>
          <a:xfrm>
            <a:off x="0" y="518234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79" name="Rounded Rectangle 78"/>
          <p:cNvSpPr/>
          <p:nvPr/>
        </p:nvSpPr>
        <p:spPr>
          <a:xfrm>
            <a:off x="1838849" y="2395894"/>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80" name="Rounded Rectangle 79"/>
          <p:cNvSpPr/>
          <p:nvPr/>
        </p:nvSpPr>
        <p:spPr>
          <a:xfrm>
            <a:off x="1844489" y="457155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81" name="Up-Down Arrow 80"/>
          <p:cNvSpPr/>
          <p:nvPr/>
        </p:nvSpPr>
        <p:spPr>
          <a:xfrm>
            <a:off x="2255747" y="3251104"/>
            <a:ext cx="294404" cy="1328570"/>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Rounded Rectangle 81"/>
          <p:cNvSpPr/>
          <p:nvPr/>
        </p:nvSpPr>
        <p:spPr>
          <a:xfrm>
            <a:off x="1936707" y="2877735"/>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83" name="Rounded Rectangle 82"/>
          <p:cNvSpPr/>
          <p:nvPr/>
        </p:nvSpPr>
        <p:spPr>
          <a:xfrm>
            <a:off x="1945528" y="2466933"/>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85" name="Up-Down Arrow 84"/>
          <p:cNvSpPr/>
          <p:nvPr/>
        </p:nvSpPr>
        <p:spPr>
          <a:xfrm rot="5400000">
            <a:off x="3741596" y="2466280"/>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Rounded Rectangle 85"/>
          <p:cNvSpPr/>
          <p:nvPr/>
        </p:nvSpPr>
        <p:spPr>
          <a:xfrm>
            <a:off x="2058154" y="508975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87" name="Straight Arrow Connector 86"/>
          <p:cNvCxnSpPr/>
          <p:nvPr/>
        </p:nvCxnSpPr>
        <p:spPr>
          <a:xfrm>
            <a:off x="1298923" y="53988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2407877" y="3346699"/>
            <a:ext cx="3267963" cy="523220"/>
          </a:xfrm>
          <a:prstGeom prst="rect">
            <a:avLst/>
          </a:prstGeom>
          <a:noFill/>
        </p:spPr>
        <p:txBody>
          <a:bodyPr wrap="square" rtlCol="0">
            <a:spAutoFit/>
          </a:bodyPr>
          <a:lstStyle/>
          <a:p>
            <a:pPr marL="285750" indent="-192024">
              <a:buFont typeface="Wingdings" charset="2"/>
              <a:buChar char="§"/>
            </a:pPr>
            <a:r>
              <a:rPr lang="en-US" sz="1400" b="1" dirty="0" smtClean="0"/>
              <a:t>CPU/GPU reads DDR: </a:t>
            </a:r>
          </a:p>
          <a:p>
            <a:pPr marL="93726"/>
            <a:r>
              <a:rPr lang="en-US" sz="1400" b="1" dirty="0"/>
              <a:t> </a:t>
            </a:r>
            <a:r>
              <a:rPr lang="en-US" sz="1400" b="1" dirty="0" smtClean="0"/>
              <a:t>    </a:t>
            </a:r>
            <a:r>
              <a:rPr lang="en-US" sz="1400" dirty="0" smtClean="0"/>
              <a:t>GPU caches </a:t>
            </a:r>
            <a:r>
              <a:rPr lang="en-US" sz="1400" dirty="0" smtClean="0"/>
              <a:t>until </a:t>
            </a:r>
            <a:r>
              <a:rPr lang="en-US" sz="1400" dirty="0" smtClean="0"/>
              <a:t>1</a:t>
            </a:r>
            <a:r>
              <a:rPr lang="en-US" sz="1400" baseline="30000" dirty="0" smtClean="0"/>
              <a:t>st</a:t>
            </a:r>
            <a:r>
              <a:rPr lang="en-US" sz="1400" dirty="0" smtClean="0"/>
              <a:t> write to the page</a:t>
            </a:r>
            <a:endParaRPr lang="en-US" sz="1400" dirty="0"/>
          </a:p>
        </p:txBody>
      </p:sp>
      <p:sp>
        <p:nvSpPr>
          <p:cNvPr id="89" name="TextBox 88"/>
          <p:cNvSpPr txBox="1"/>
          <p:nvPr/>
        </p:nvSpPr>
        <p:spPr>
          <a:xfrm>
            <a:off x="2407877" y="3836654"/>
            <a:ext cx="3144721" cy="738664"/>
          </a:xfrm>
          <a:prstGeom prst="rect">
            <a:avLst/>
          </a:prstGeom>
          <a:noFill/>
        </p:spPr>
        <p:txBody>
          <a:bodyPr wrap="square" rtlCol="0">
            <a:spAutoFit/>
          </a:bodyPr>
          <a:lstStyle/>
          <a:p>
            <a:pPr marL="285750" indent="-192024">
              <a:buFont typeface="Wingdings" charset="2"/>
              <a:buChar char="§"/>
            </a:pPr>
            <a:r>
              <a:rPr lang="en-US" sz="1400" b="1" dirty="0" smtClean="0"/>
              <a:t>CPU/GPU writes DDR:</a:t>
            </a:r>
          </a:p>
          <a:p>
            <a:pPr marL="93726"/>
            <a:r>
              <a:rPr lang="en-US" sz="1400" dirty="0" smtClean="0"/>
              <a:t>     Flush read-only pages in GPU caches</a:t>
            </a:r>
          </a:p>
          <a:p>
            <a:pPr marL="93726"/>
            <a:r>
              <a:rPr lang="en-US" sz="1400" dirty="0"/>
              <a:t> </a:t>
            </a:r>
            <a:r>
              <a:rPr lang="en-US" sz="1400" dirty="0" smtClean="0"/>
              <a:t>    and updates page level protection</a:t>
            </a:r>
          </a:p>
        </p:txBody>
      </p:sp>
      <p:grpSp>
        <p:nvGrpSpPr>
          <p:cNvPr id="92" name="Group 91"/>
          <p:cNvGrpSpPr/>
          <p:nvPr/>
        </p:nvGrpSpPr>
        <p:grpSpPr>
          <a:xfrm>
            <a:off x="4259667" y="2537338"/>
            <a:ext cx="1249141" cy="644769"/>
            <a:chOff x="1223198" y="650631"/>
            <a:chExt cx="894139" cy="644769"/>
          </a:xfrm>
        </p:grpSpPr>
        <p:sp>
          <p:nvSpPr>
            <p:cNvPr id="93" name="Rounded Rectangle 92"/>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4" name="Rounded Rectangle 93"/>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5" name="Rounded Rectangle 94"/>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6" name="Rounded Rectangle 95"/>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97" name="Rounded Rectangle 96"/>
          <p:cNvSpPr/>
          <p:nvPr/>
        </p:nvSpPr>
        <p:spPr>
          <a:xfrm>
            <a:off x="2076404" y="555720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99" name="Picture 98"/>
          <p:cNvPicPr>
            <a:picLocks noChangeAspect="1"/>
          </p:cNvPicPr>
          <p:nvPr/>
        </p:nvPicPr>
        <p:blipFill>
          <a:blip r:embed="rId3"/>
          <a:stretch>
            <a:fillRect/>
          </a:stretch>
        </p:blipFill>
        <p:spPr>
          <a:xfrm>
            <a:off x="3689709" y="5089757"/>
            <a:ext cx="569958" cy="268247"/>
          </a:xfrm>
          <a:prstGeom prst="rect">
            <a:avLst/>
          </a:prstGeom>
        </p:spPr>
      </p:pic>
      <p:sp>
        <p:nvSpPr>
          <p:cNvPr id="105" name="TextBox 104"/>
          <p:cNvSpPr txBox="1"/>
          <p:nvPr/>
        </p:nvSpPr>
        <p:spPr>
          <a:xfrm>
            <a:off x="-40555" y="494178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109" name="Rounded Rectangle 108"/>
          <p:cNvSpPr/>
          <p:nvPr/>
        </p:nvSpPr>
        <p:spPr>
          <a:xfrm rot="16200000">
            <a:off x="2895156" y="502717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112" name="Group 111"/>
          <p:cNvGrpSpPr/>
          <p:nvPr/>
        </p:nvGrpSpPr>
        <p:grpSpPr>
          <a:xfrm>
            <a:off x="4275191" y="4772329"/>
            <a:ext cx="1324548" cy="819641"/>
            <a:chOff x="2362200" y="4114800"/>
            <a:chExt cx="1324548" cy="819641"/>
          </a:xfrm>
        </p:grpSpPr>
        <p:sp>
          <p:nvSpPr>
            <p:cNvPr id="113" name="Rounded Rectangle 112"/>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4" name="Rounded Rectangle 113"/>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5" name="Rounded Rectangle 114"/>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6" name="Rounded Rectangle 115"/>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7" name="Rounded Rectangle 116"/>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8" name="Rounded Rectangle 117"/>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9" name="Rounded Rectangle 118"/>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20" name="Rounded Rectangle 119"/>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Tree>
    <p:extLst>
      <p:ext uri="{BB962C8B-B14F-4D97-AF65-F5344CB8AC3E}">
        <p14:creationId xmlns:p14="http://schemas.microsoft.com/office/powerpoint/2010/main" val="21195347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CPU-side Client Cache</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28</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sp>
        <p:nvSpPr>
          <p:cNvPr id="78" name="TextBox 77"/>
          <p:cNvSpPr txBox="1"/>
          <p:nvPr/>
        </p:nvSpPr>
        <p:spPr>
          <a:xfrm>
            <a:off x="0" y="518234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79" name="Rounded Rectangle 78"/>
          <p:cNvSpPr/>
          <p:nvPr/>
        </p:nvSpPr>
        <p:spPr>
          <a:xfrm>
            <a:off x="1838849" y="2395894"/>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80" name="Rounded Rectangle 79"/>
          <p:cNvSpPr/>
          <p:nvPr/>
        </p:nvSpPr>
        <p:spPr>
          <a:xfrm>
            <a:off x="1844489" y="457155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81" name="Up-Down Arrow 80"/>
          <p:cNvSpPr/>
          <p:nvPr/>
        </p:nvSpPr>
        <p:spPr>
          <a:xfrm>
            <a:off x="2255747" y="3251104"/>
            <a:ext cx="294404" cy="1328570"/>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Rounded Rectangle 81"/>
          <p:cNvSpPr/>
          <p:nvPr/>
        </p:nvSpPr>
        <p:spPr>
          <a:xfrm>
            <a:off x="1936707" y="2877735"/>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83" name="Rounded Rectangle 82"/>
          <p:cNvSpPr/>
          <p:nvPr/>
        </p:nvSpPr>
        <p:spPr>
          <a:xfrm>
            <a:off x="1945528" y="2466933"/>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85" name="Up-Down Arrow 84"/>
          <p:cNvSpPr/>
          <p:nvPr/>
        </p:nvSpPr>
        <p:spPr>
          <a:xfrm rot="5400000">
            <a:off x="3741596" y="2466280"/>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Rounded Rectangle 85"/>
          <p:cNvSpPr/>
          <p:nvPr/>
        </p:nvSpPr>
        <p:spPr>
          <a:xfrm>
            <a:off x="2058154" y="508975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87" name="Straight Arrow Connector 86"/>
          <p:cNvCxnSpPr/>
          <p:nvPr/>
        </p:nvCxnSpPr>
        <p:spPr>
          <a:xfrm>
            <a:off x="1298923" y="53988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2407877" y="3346699"/>
            <a:ext cx="3267963" cy="523220"/>
          </a:xfrm>
          <a:prstGeom prst="rect">
            <a:avLst/>
          </a:prstGeom>
          <a:noFill/>
        </p:spPr>
        <p:txBody>
          <a:bodyPr wrap="square" rtlCol="0">
            <a:spAutoFit/>
          </a:bodyPr>
          <a:lstStyle/>
          <a:p>
            <a:pPr marL="285750" indent="-192024">
              <a:buFont typeface="Wingdings" charset="2"/>
              <a:buChar char="§"/>
            </a:pPr>
            <a:r>
              <a:rPr lang="en-US" sz="1400" b="1" dirty="0" smtClean="0"/>
              <a:t>CPU/GPU reads DDR: </a:t>
            </a:r>
          </a:p>
          <a:p>
            <a:pPr marL="93726"/>
            <a:r>
              <a:rPr lang="en-US" sz="1400" b="1" dirty="0"/>
              <a:t> </a:t>
            </a:r>
            <a:r>
              <a:rPr lang="en-US" sz="1400" b="1" dirty="0" smtClean="0"/>
              <a:t>    </a:t>
            </a:r>
            <a:r>
              <a:rPr lang="en-US" sz="1400" dirty="0" smtClean="0"/>
              <a:t>GPU caches </a:t>
            </a:r>
            <a:r>
              <a:rPr lang="en-US" sz="1400" dirty="0" smtClean="0"/>
              <a:t>until </a:t>
            </a:r>
            <a:r>
              <a:rPr lang="en-US" sz="1400" dirty="0" smtClean="0"/>
              <a:t>1</a:t>
            </a:r>
            <a:r>
              <a:rPr lang="en-US" sz="1400" baseline="30000" dirty="0" smtClean="0"/>
              <a:t>st</a:t>
            </a:r>
            <a:r>
              <a:rPr lang="en-US" sz="1400" dirty="0" smtClean="0"/>
              <a:t> write to the page</a:t>
            </a:r>
            <a:endParaRPr lang="en-US" sz="1400" dirty="0"/>
          </a:p>
        </p:txBody>
      </p:sp>
      <p:sp>
        <p:nvSpPr>
          <p:cNvPr id="89" name="TextBox 88"/>
          <p:cNvSpPr txBox="1"/>
          <p:nvPr/>
        </p:nvSpPr>
        <p:spPr>
          <a:xfrm>
            <a:off x="2407877" y="3836654"/>
            <a:ext cx="3144721" cy="738664"/>
          </a:xfrm>
          <a:prstGeom prst="rect">
            <a:avLst/>
          </a:prstGeom>
          <a:noFill/>
        </p:spPr>
        <p:txBody>
          <a:bodyPr wrap="square" rtlCol="0">
            <a:spAutoFit/>
          </a:bodyPr>
          <a:lstStyle/>
          <a:p>
            <a:pPr marL="285750" indent="-192024">
              <a:buFont typeface="Wingdings" charset="2"/>
              <a:buChar char="§"/>
            </a:pPr>
            <a:r>
              <a:rPr lang="en-US" sz="1400" b="1" dirty="0" smtClean="0"/>
              <a:t>CPU/GPU writes DDR:</a:t>
            </a:r>
          </a:p>
          <a:p>
            <a:pPr marL="93726"/>
            <a:r>
              <a:rPr lang="en-US" sz="1400" dirty="0" smtClean="0"/>
              <a:t>     Flush read-only pages in GPU caches</a:t>
            </a:r>
          </a:p>
          <a:p>
            <a:pPr marL="93726"/>
            <a:r>
              <a:rPr lang="en-US" sz="1400" dirty="0"/>
              <a:t> </a:t>
            </a:r>
            <a:r>
              <a:rPr lang="en-US" sz="1400" dirty="0" smtClean="0"/>
              <a:t>    and updates page level protection</a:t>
            </a:r>
          </a:p>
        </p:txBody>
      </p:sp>
      <p:grpSp>
        <p:nvGrpSpPr>
          <p:cNvPr id="92" name="Group 91"/>
          <p:cNvGrpSpPr/>
          <p:nvPr/>
        </p:nvGrpSpPr>
        <p:grpSpPr>
          <a:xfrm>
            <a:off x="4259667" y="2537338"/>
            <a:ext cx="1249141" cy="644769"/>
            <a:chOff x="1223198" y="650631"/>
            <a:chExt cx="894139" cy="644769"/>
          </a:xfrm>
        </p:grpSpPr>
        <p:sp>
          <p:nvSpPr>
            <p:cNvPr id="93" name="Rounded Rectangle 92"/>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4" name="Rounded Rectangle 93"/>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5" name="Rounded Rectangle 94"/>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6" name="Rounded Rectangle 95"/>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97" name="Rounded Rectangle 96"/>
          <p:cNvSpPr/>
          <p:nvPr/>
        </p:nvSpPr>
        <p:spPr>
          <a:xfrm>
            <a:off x="2076404" y="555720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99" name="Picture 98"/>
          <p:cNvPicPr>
            <a:picLocks noChangeAspect="1"/>
          </p:cNvPicPr>
          <p:nvPr/>
        </p:nvPicPr>
        <p:blipFill>
          <a:blip r:embed="rId2"/>
          <a:stretch>
            <a:fillRect/>
          </a:stretch>
        </p:blipFill>
        <p:spPr>
          <a:xfrm>
            <a:off x="3689709" y="5089757"/>
            <a:ext cx="569958" cy="268247"/>
          </a:xfrm>
          <a:prstGeom prst="rect">
            <a:avLst/>
          </a:prstGeom>
        </p:spPr>
      </p:pic>
      <p:sp>
        <p:nvSpPr>
          <p:cNvPr id="105" name="TextBox 104"/>
          <p:cNvSpPr txBox="1"/>
          <p:nvPr/>
        </p:nvSpPr>
        <p:spPr>
          <a:xfrm>
            <a:off x="-40555" y="494178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109" name="Rounded Rectangle 108"/>
          <p:cNvSpPr/>
          <p:nvPr/>
        </p:nvSpPr>
        <p:spPr>
          <a:xfrm rot="16200000">
            <a:off x="2895156" y="502717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112" name="Group 111"/>
          <p:cNvGrpSpPr/>
          <p:nvPr/>
        </p:nvGrpSpPr>
        <p:grpSpPr>
          <a:xfrm>
            <a:off x="4275191" y="4772329"/>
            <a:ext cx="1324548" cy="819641"/>
            <a:chOff x="2362200" y="4114800"/>
            <a:chExt cx="1324548" cy="819641"/>
          </a:xfrm>
        </p:grpSpPr>
        <p:sp>
          <p:nvSpPr>
            <p:cNvPr id="113" name="Rounded Rectangle 112"/>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4" name="Rounded Rectangle 113"/>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5" name="Rounded Rectangle 114"/>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6" name="Rounded Rectangle 115"/>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7" name="Rounded Rectangle 116"/>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8" name="Rounded Rectangle 117"/>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9" name="Rounded Rectangle 118"/>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20" name="Rounded Rectangle 119"/>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44" name="TextBox 43"/>
          <p:cNvSpPr txBox="1"/>
          <p:nvPr/>
        </p:nvSpPr>
        <p:spPr>
          <a:xfrm>
            <a:off x="2381" y="2574560"/>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46" name="Rounded Rectangle 45"/>
          <p:cNvSpPr/>
          <p:nvPr/>
        </p:nvSpPr>
        <p:spPr>
          <a:xfrm rot="16200000">
            <a:off x="2813762" y="2612384"/>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cxnSp>
        <p:nvCxnSpPr>
          <p:cNvPr id="47" name="Straight Arrow Connector 46"/>
          <p:cNvCxnSpPr/>
          <p:nvPr/>
        </p:nvCxnSpPr>
        <p:spPr>
          <a:xfrm flipV="1">
            <a:off x="1272056" y="2817759"/>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149" y="2297671"/>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Tree>
    <p:extLst>
      <p:ext uri="{BB962C8B-B14F-4D97-AF65-F5344CB8AC3E}">
        <p14:creationId xmlns:p14="http://schemas.microsoft.com/office/powerpoint/2010/main" val="1328813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Content Placeholder 4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31866" y="1762124"/>
            <a:ext cx="6422034" cy="4851285"/>
          </a:xfrm>
        </p:spPr>
      </p:pic>
      <p:sp>
        <p:nvSpPr>
          <p:cNvPr id="2" name="Title 1"/>
          <p:cNvSpPr>
            <a:spLocks noGrp="1"/>
          </p:cNvSpPr>
          <p:nvPr>
            <p:ph type="title"/>
          </p:nvPr>
        </p:nvSpPr>
        <p:spPr/>
        <p:txBody>
          <a:bodyPr/>
          <a:lstStyle/>
          <a:p>
            <a:r>
              <a:rPr lang="en-US" dirty="0"/>
              <a:t>CPU-side Client Cache</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29</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sp>
        <p:nvSpPr>
          <p:cNvPr id="78" name="TextBox 77"/>
          <p:cNvSpPr txBox="1"/>
          <p:nvPr/>
        </p:nvSpPr>
        <p:spPr>
          <a:xfrm>
            <a:off x="0" y="518234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79" name="Rounded Rectangle 78"/>
          <p:cNvSpPr/>
          <p:nvPr/>
        </p:nvSpPr>
        <p:spPr>
          <a:xfrm>
            <a:off x="1838849" y="2395894"/>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80" name="Rounded Rectangle 79"/>
          <p:cNvSpPr/>
          <p:nvPr/>
        </p:nvSpPr>
        <p:spPr>
          <a:xfrm>
            <a:off x="1844489" y="457155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81" name="Up-Down Arrow 80"/>
          <p:cNvSpPr/>
          <p:nvPr/>
        </p:nvSpPr>
        <p:spPr>
          <a:xfrm>
            <a:off x="2255747" y="3251104"/>
            <a:ext cx="294404" cy="1328570"/>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Rounded Rectangle 81"/>
          <p:cNvSpPr/>
          <p:nvPr/>
        </p:nvSpPr>
        <p:spPr>
          <a:xfrm>
            <a:off x="1936707" y="2877735"/>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83" name="Rounded Rectangle 82"/>
          <p:cNvSpPr/>
          <p:nvPr/>
        </p:nvSpPr>
        <p:spPr>
          <a:xfrm>
            <a:off x="1945528" y="2466933"/>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85" name="Up-Down Arrow 84"/>
          <p:cNvSpPr/>
          <p:nvPr/>
        </p:nvSpPr>
        <p:spPr>
          <a:xfrm rot="5400000">
            <a:off x="3741596" y="2466280"/>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Rounded Rectangle 85"/>
          <p:cNvSpPr/>
          <p:nvPr/>
        </p:nvSpPr>
        <p:spPr>
          <a:xfrm>
            <a:off x="2058154" y="508975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87" name="Straight Arrow Connector 86"/>
          <p:cNvCxnSpPr/>
          <p:nvPr/>
        </p:nvCxnSpPr>
        <p:spPr>
          <a:xfrm>
            <a:off x="1298923" y="53988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2407877" y="3346699"/>
            <a:ext cx="3267963" cy="523220"/>
          </a:xfrm>
          <a:prstGeom prst="rect">
            <a:avLst/>
          </a:prstGeom>
          <a:noFill/>
        </p:spPr>
        <p:txBody>
          <a:bodyPr wrap="square" rtlCol="0">
            <a:spAutoFit/>
          </a:bodyPr>
          <a:lstStyle/>
          <a:p>
            <a:pPr marL="285750" indent="-192024">
              <a:buFont typeface="Wingdings" charset="2"/>
              <a:buChar char="§"/>
            </a:pPr>
            <a:r>
              <a:rPr lang="en-US" sz="1400" b="1" dirty="0" smtClean="0"/>
              <a:t>CPU/GPU reads DDR: </a:t>
            </a:r>
          </a:p>
          <a:p>
            <a:pPr marL="93726"/>
            <a:r>
              <a:rPr lang="en-US" sz="1400" b="1" dirty="0"/>
              <a:t> </a:t>
            </a:r>
            <a:r>
              <a:rPr lang="en-US" sz="1400" b="1" dirty="0" smtClean="0"/>
              <a:t>    </a:t>
            </a:r>
            <a:r>
              <a:rPr lang="en-US" sz="1400" dirty="0" smtClean="0"/>
              <a:t>GPU caches </a:t>
            </a:r>
            <a:r>
              <a:rPr lang="en-US" sz="1400" dirty="0" smtClean="0"/>
              <a:t>until </a:t>
            </a:r>
            <a:r>
              <a:rPr lang="en-US" sz="1400" dirty="0" smtClean="0"/>
              <a:t>1</a:t>
            </a:r>
            <a:r>
              <a:rPr lang="en-US" sz="1400" baseline="30000" dirty="0" smtClean="0"/>
              <a:t>st</a:t>
            </a:r>
            <a:r>
              <a:rPr lang="en-US" sz="1400" dirty="0" smtClean="0"/>
              <a:t> write to the page</a:t>
            </a:r>
            <a:endParaRPr lang="en-US" sz="1400" dirty="0"/>
          </a:p>
        </p:txBody>
      </p:sp>
      <p:sp>
        <p:nvSpPr>
          <p:cNvPr id="89" name="TextBox 88"/>
          <p:cNvSpPr txBox="1"/>
          <p:nvPr/>
        </p:nvSpPr>
        <p:spPr>
          <a:xfrm>
            <a:off x="2407877" y="3836654"/>
            <a:ext cx="3144721" cy="738664"/>
          </a:xfrm>
          <a:prstGeom prst="rect">
            <a:avLst/>
          </a:prstGeom>
          <a:noFill/>
        </p:spPr>
        <p:txBody>
          <a:bodyPr wrap="square" rtlCol="0">
            <a:spAutoFit/>
          </a:bodyPr>
          <a:lstStyle/>
          <a:p>
            <a:pPr marL="285750" indent="-192024">
              <a:buFont typeface="Wingdings" charset="2"/>
              <a:buChar char="§"/>
            </a:pPr>
            <a:r>
              <a:rPr lang="en-US" sz="1400" b="1" dirty="0" smtClean="0"/>
              <a:t>CPU/GPU writes DDR:</a:t>
            </a:r>
          </a:p>
          <a:p>
            <a:pPr marL="93726"/>
            <a:r>
              <a:rPr lang="en-US" sz="1400" dirty="0" smtClean="0"/>
              <a:t>     Flush read-only pages in GPU caches</a:t>
            </a:r>
          </a:p>
          <a:p>
            <a:pPr marL="93726"/>
            <a:r>
              <a:rPr lang="en-US" sz="1400" dirty="0"/>
              <a:t> </a:t>
            </a:r>
            <a:r>
              <a:rPr lang="en-US" sz="1400" dirty="0" smtClean="0"/>
              <a:t>    and updates page level protection</a:t>
            </a:r>
          </a:p>
        </p:txBody>
      </p:sp>
      <p:grpSp>
        <p:nvGrpSpPr>
          <p:cNvPr id="92" name="Group 91"/>
          <p:cNvGrpSpPr/>
          <p:nvPr/>
        </p:nvGrpSpPr>
        <p:grpSpPr>
          <a:xfrm>
            <a:off x="4259667" y="2537338"/>
            <a:ext cx="1249141" cy="644769"/>
            <a:chOff x="1223198" y="650631"/>
            <a:chExt cx="894139" cy="644769"/>
          </a:xfrm>
        </p:grpSpPr>
        <p:sp>
          <p:nvSpPr>
            <p:cNvPr id="93" name="Rounded Rectangle 92"/>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4" name="Rounded Rectangle 93"/>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5" name="Rounded Rectangle 94"/>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6" name="Rounded Rectangle 95"/>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97" name="Rounded Rectangle 96"/>
          <p:cNvSpPr/>
          <p:nvPr/>
        </p:nvSpPr>
        <p:spPr>
          <a:xfrm>
            <a:off x="2076404" y="555720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99" name="Picture 98"/>
          <p:cNvPicPr>
            <a:picLocks noChangeAspect="1"/>
          </p:cNvPicPr>
          <p:nvPr/>
        </p:nvPicPr>
        <p:blipFill>
          <a:blip r:embed="rId3"/>
          <a:stretch>
            <a:fillRect/>
          </a:stretch>
        </p:blipFill>
        <p:spPr>
          <a:xfrm>
            <a:off x="3689709" y="5089757"/>
            <a:ext cx="569958" cy="268247"/>
          </a:xfrm>
          <a:prstGeom prst="rect">
            <a:avLst/>
          </a:prstGeom>
        </p:spPr>
      </p:pic>
      <p:sp>
        <p:nvSpPr>
          <p:cNvPr id="105" name="TextBox 104"/>
          <p:cNvSpPr txBox="1"/>
          <p:nvPr/>
        </p:nvSpPr>
        <p:spPr>
          <a:xfrm>
            <a:off x="-40555" y="494178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109" name="Rounded Rectangle 108"/>
          <p:cNvSpPr/>
          <p:nvPr/>
        </p:nvSpPr>
        <p:spPr>
          <a:xfrm rot="16200000">
            <a:off x="2895156" y="502717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112" name="Group 111"/>
          <p:cNvGrpSpPr/>
          <p:nvPr/>
        </p:nvGrpSpPr>
        <p:grpSpPr>
          <a:xfrm>
            <a:off x="4275191" y="4772329"/>
            <a:ext cx="1324548" cy="819641"/>
            <a:chOff x="2362200" y="4114800"/>
            <a:chExt cx="1324548" cy="819641"/>
          </a:xfrm>
        </p:grpSpPr>
        <p:sp>
          <p:nvSpPr>
            <p:cNvPr id="113" name="Rounded Rectangle 112"/>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4" name="Rounded Rectangle 113"/>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5" name="Rounded Rectangle 114"/>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6" name="Rounded Rectangle 115"/>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7" name="Rounded Rectangle 116"/>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8" name="Rounded Rectangle 117"/>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9" name="Rounded Rectangle 118"/>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20" name="Rounded Rectangle 119"/>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44" name="TextBox 43"/>
          <p:cNvSpPr txBox="1"/>
          <p:nvPr/>
        </p:nvSpPr>
        <p:spPr>
          <a:xfrm>
            <a:off x="2381" y="2574560"/>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46" name="Rounded Rectangle 45"/>
          <p:cNvSpPr/>
          <p:nvPr/>
        </p:nvSpPr>
        <p:spPr>
          <a:xfrm rot="16200000">
            <a:off x="2813762" y="2612384"/>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cxnSp>
        <p:nvCxnSpPr>
          <p:cNvPr id="47" name="Straight Arrow Connector 46"/>
          <p:cNvCxnSpPr/>
          <p:nvPr/>
        </p:nvCxnSpPr>
        <p:spPr>
          <a:xfrm flipV="1">
            <a:off x="1272056" y="2817759"/>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149" y="2297671"/>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Tree>
    <p:extLst>
      <p:ext uri="{BB962C8B-B14F-4D97-AF65-F5344CB8AC3E}">
        <p14:creationId xmlns:p14="http://schemas.microsoft.com/office/powerpoint/2010/main" val="20072951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p:cNvSpPr>
            <a:spLocks noGrp="1"/>
          </p:cNvSpPr>
          <p:nvPr>
            <p:ph type="title"/>
          </p:nvPr>
        </p:nvSpPr>
        <p:spPr/>
        <p:txBody>
          <a:bodyPr/>
          <a:lstStyle/>
          <a:p>
            <a:r>
              <a:rPr lang="en-US" dirty="0" smtClean="0"/>
              <a:t>Heterogeneous Memory Systems</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3</a:t>
            </a:fld>
            <a:endParaRPr lang="en-US" dirty="0"/>
          </a:p>
        </p:txBody>
      </p:sp>
      <p:grpSp>
        <p:nvGrpSpPr>
          <p:cNvPr id="38" name="Group 37"/>
          <p:cNvGrpSpPr/>
          <p:nvPr/>
        </p:nvGrpSpPr>
        <p:grpSpPr>
          <a:xfrm>
            <a:off x="196850" y="2126457"/>
            <a:ext cx="5353050" cy="3428998"/>
            <a:chOff x="196850" y="3276600"/>
            <a:chExt cx="5353050" cy="3428998"/>
          </a:xfrm>
        </p:grpSpPr>
        <p:sp>
          <p:nvSpPr>
            <p:cNvPr id="7" name="Rounded Rectangle 6"/>
            <p:cNvSpPr/>
            <p:nvPr/>
          </p:nvSpPr>
          <p:spPr>
            <a:xfrm>
              <a:off x="355600" y="3276600"/>
              <a:ext cx="1485900" cy="14859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latin typeface="Helvetica" charset="0"/>
                  <a:ea typeface="Helvetica" charset="0"/>
                  <a:cs typeface="Helvetica" charset="0"/>
                </a:rPr>
                <a:t>CPU</a:t>
              </a:r>
              <a:endParaRPr lang="en-US" dirty="0">
                <a:latin typeface="Helvetica" charset="0"/>
                <a:ea typeface="Helvetica" charset="0"/>
                <a:cs typeface="Helvetica" charset="0"/>
              </a:endParaRPr>
            </a:p>
          </p:txBody>
        </p:sp>
        <p:grpSp>
          <p:nvGrpSpPr>
            <p:cNvPr id="2" name="Group 1"/>
            <p:cNvGrpSpPr/>
            <p:nvPr/>
          </p:nvGrpSpPr>
          <p:grpSpPr>
            <a:xfrm>
              <a:off x="3257550" y="3403600"/>
              <a:ext cx="2292350" cy="1155700"/>
              <a:chOff x="3257550" y="3403600"/>
              <a:chExt cx="2292350" cy="1155700"/>
            </a:xfrm>
          </p:grpSpPr>
          <p:sp>
            <p:nvSpPr>
              <p:cNvPr id="8" name="Rounded Rectangle 7"/>
              <p:cNvSpPr/>
              <p:nvPr/>
            </p:nvSpPr>
            <p:spPr>
              <a:xfrm>
                <a:off x="3257550" y="34036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9" name="Rounded Rectangle 8"/>
              <p:cNvSpPr/>
              <p:nvPr/>
            </p:nvSpPr>
            <p:spPr>
              <a:xfrm>
                <a:off x="3409950" y="35560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10" name="Rounded Rectangle 9"/>
              <p:cNvSpPr/>
              <p:nvPr/>
            </p:nvSpPr>
            <p:spPr>
              <a:xfrm>
                <a:off x="3562350" y="37084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11" name="Rounded Rectangle 10"/>
              <p:cNvSpPr/>
              <p:nvPr/>
            </p:nvSpPr>
            <p:spPr>
              <a:xfrm>
                <a:off x="3714750" y="3860800"/>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Helvetica" charset="0"/>
                    <a:ea typeface="Helvetica" charset="0"/>
                    <a:cs typeface="Helvetica" charset="0"/>
                  </a:rPr>
                  <a:t>Memory </a:t>
                </a:r>
                <a:endParaRPr lang="en-US" dirty="0" smtClean="0">
                  <a:latin typeface="Helvetica" charset="0"/>
                  <a:ea typeface="Helvetica" charset="0"/>
                  <a:cs typeface="Helvetica" charset="0"/>
                </a:endParaRPr>
              </a:p>
              <a:p>
                <a:pPr algn="ctr"/>
                <a:r>
                  <a:rPr lang="en-US" dirty="0" smtClean="0">
                    <a:latin typeface="Helvetica" charset="0"/>
                    <a:ea typeface="Helvetica" charset="0"/>
                    <a:cs typeface="Helvetica" charset="0"/>
                  </a:rPr>
                  <a:t>(</a:t>
                </a:r>
                <a:r>
                  <a:rPr lang="en-US" dirty="0" smtClean="0">
                    <a:latin typeface="Helvetica" charset="0"/>
                    <a:ea typeface="Helvetica" charset="0"/>
                    <a:cs typeface="Helvetica" charset="0"/>
                  </a:rPr>
                  <a:t>DDR)</a:t>
                </a:r>
                <a:endParaRPr lang="en-US" dirty="0">
                  <a:latin typeface="Helvetica" charset="0"/>
                  <a:ea typeface="Helvetica" charset="0"/>
                  <a:cs typeface="Helvetica" charset="0"/>
                </a:endParaRPr>
              </a:p>
            </p:txBody>
          </p:sp>
        </p:grpSp>
        <p:sp>
          <p:nvSpPr>
            <p:cNvPr id="13" name="Left-Right Arrow 12"/>
            <p:cNvSpPr/>
            <p:nvPr/>
          </p:nvSpPr>
          <p:spPr>
            <a:xfrm>
              <a:off x="1962150" y="3708400"/>
              <a:ext cx="1174750" cy="469900"/>
            </a:xfrm>
            <a:prstGeom prst="lef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nvGrpSpPr>
            <p:cNvPr id="6" name="Group 5"/>
            <p:cNvGrpSpPr/>
            <p:nvPr/>
          </p:nvGrpSpPr>
          <p:grpSpPr>
            <a:xfrm>
              <a:off x="196850" y="5549898"/>
              <a:ext cx="2292350" cy="1155700"/>
              <a:chOff x="196850" y="5549898"/>
              <a:chExt cx="2292350" cy="1155700"/>
            </a:xfrm>
          </p:grpSpPr>
          <p:sp>
            <p:nvSpPr>
              <p:cNvPr id="22" name="Rounded Rectangle 21"/>
              <p:cNvSpPr/>
              <p:nvPr/>
            </p:nvSpPr>
            <p:spPr>
              <a:xfrm>
                <a:off x="196850" y="55498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3" name="Rounded Rectangle 22"/>
              <p:cNvSpPr/>
              <p:nvPr/>
            </p:nvSpPr>
            <p:spPr>
              <a:xfrm>
                <a:off x="349250" y="57022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4" name="Rounded Rectangle 23"/>
              <p:cNvSpPr/>
              <p:nvPr/>
            </p:nvSpPr>
            <p:spPr>
              <a:xfrm>
                <a:off x="501650" y="58546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5" name="Rounded Rectangle 24"/>
              <p:cNvSpPr/>
              <p:nvPr/>
            </p:nvSpPr>
            <p:spPr>
              <a:xfrm>
                <a:off x="654050" y="6007098"/>
                <a:ext cx="1835150" cy="698500"/>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latin typeface="Helvetica" charset="0"/>
                    <a:ea typeface="Helvetica" charset="0"/>
                    <a:cs typeface="Helvetica" charset="0"/>
                  </a:rPr>
                  <a:t>Memory </a:t>
                </a:r>
                <a:endParaRPr lang="en-US" dirty="0" smtClean="0">
                  <a:latin typeface="Helvetica" charset="0"/>
                  <a:ea typeface="Helvetica" charset="0"/>
                  <a:cs typeface="Helvetica" charset="0"/>
                </a:endParaRPr>
              </a:p>
              <a:p>
                <a:pPr algn="ctr"/>
                <a:r>
                  <a:rPr lang="en-US" dirty="0" smtClean="0">
                    <a:latin typeface="Helvetica" charset="0"/>
                    <a:ea typeface="Helvetica" charset="0"/>
                    <a:cs typeface="Helvetica" charset="0"/>
                  </a:rPr>
                  <a:t>(</a:t>
                </a:r>
                <a:r>
                  <a:rPr lang="en-US" dirty="0" err="1" smtClean="0">
                    <a:latin typeface="Helvetica" charset="0"/>
                    <a:ea typeface="Helvetica" charset="0"/>
                    <a:cs typeface="Helvetica" charset="0"/>
                  </a:rPr>
                  <a:t>XPoint</a:t>
                </a:r>
                <a:r>
                  <a:rPr lang="en-US" dirty="0" smtClean="0">
                    <a:latin typeface="Helvetica" charset="0"/>
                    <a:ea typeface="Helvetica" charset="0"/>
                    <a:cs typeface="Helvetica" charset="0"/>
                  </a:rPr>
                  <a:t>)</a:t>
                </a:r>
                <a:endParaRPr lang="en-US" dirty="0">
                  <a:latin typeface="Helvetica" charset="0"/>
                  <a:ea typeface="Helvetica" charset="0"/>
                  <a:cs typeface="Helvetica" charset="0"/>
                </a:endParaRPr>
              </a:p>
            </p:txBody>
          </p:sp>
        </p:grpSp>
        <p:sp>
          <p:nvSpPr>
            <p:cNvPr id="26" name="Up-Down Arrow 25"/>
            <p:cNvSpPr/>
            <p:nvPr/>
          </p:nvSpPr>
          <p:spPr>
            <a:xfrm>
              <a:off x="990602" y="4813299"/>
              <a:ext cx="342900" cy="685798"/>
            </a:xfrm>
            <a:prstGeom prst="upDownArrow">
              <a:avLst>
                <a:gd name="adj1" fmla="val 57407"/>
                <a:gd name="adj2" fmla="val 5000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grpSp>
        <p:nvGrpSpPr>
          <p:cNvPr id="39" name="Group 38"/>
          <p:cNvGrpSpPr/>
          <p:nvPr/>
        </p:nvGrpSpPr>
        <p:grpSpPr>
          <a:xfrm>
            <a:off x="6553200" y="2126457"/>
            <a:ext cx="5422900" cy="3428998"/>
            <a:chOff x="6553200" y="3276600"/>
            <a:chExt cx="5422900" cy="3428998"/>
          </a:xfrm>
        </p:grpSpPr>
        <p:sp>
          <p:nvSpPr>
            <p:cNvPr id="14" name="Rounded Rectangle 13"/>
            <p:cNvSpPr/>
            <p:nvPr/>
          </p:nvSpPr>
          <p:spPr>
            <a:xfrm>
              <a:off x="6781800" y="3276600"/>
              <a:ext cx="1485900" cy="14859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latin typeface="Helvetica" charset="0"/>
                  <a:ea typeface="Helvetica" charset="0"/>
                  <a:cs typeface="Helvetica" charset="0"/>
                </a:rPr>
                <a:t>G</a:t>
              </a:r>
              <a:r>
                <a:rPr lang="en-US" dirty="0" smtClean="0">
                  <a:latin typeface="Helvetica" charset="0"/>
                  <a:ea typeface="Helvetica" charset="0"/>
                  <a:cs typeface="Helvetica" charset="0"/>
                </a:rPr>
                <a:t>PU</a:t>
              </a:r>
              <a:endParaRPr lang="en-US" dirty="0">
                <a:latin typeface="Helvetica" charset="0"/>
                <a:ea typeface="Helvetica" charset="0"/>
                <a:cs typeface="Helvetica" charset="0"/>
              </a:endParaRPr>
            </a:p>
          </p:txBody>
        </p:sp>
        <p:grpSp>
          <p:nvGrpSpPr>
            <p:cNvPr id="3" name="Group 2"/>
            <p:cNvGrpSpPr/>
            <p:nvPr/>
          </p:nvGrpSpPr>
          <p:grpSpPr>
            <a:xfrm>
              <a:off x="9683750" y="3403600"/>
              <a:ext cx="2292350" cy="1155700"/>
              <a:chOff x="9683750" y="3403600"/>
              <a:chExt cx="2292350" cy="1155700"/>
            </a:xfrm>
          </p:grpSpPr>
          <p:sp>
            <p:nvSpPr>
              <p:cNvPr id="15" name="Rounded Rectangle 14"/>
              <p:cNvSpPr/>
              <p:nvPr/>
            </p:nvSpPr>
            <p:spPr>
              <a:xfrm>
                <a:off x="9683750" y="34036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6" name="Rounded Rectangle 15"/>
              <p:cNvSpPr/>
              <p:nvPr/>
            </p:nvSpPr>
            <p:spPr>
              <a:xfrm>
                <a:off x="9836150" y="35560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7" name="Rounded Rectangle 16"/>
              <p:cNvSpPr/>
              <p:nvPr/>
            </p:nvSpPr>
            <p:spPr>
              <a:xfrm>
                <a:off x="9988550" y="37084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atin typeface="Helvetica" charset="0"/>
                  <a:ea typeface="Helvetica" charset="0"/>
                  <a:cs typeface="Helvetica" charset="0"/>
                </a:endParaRPr>
              </a:p>
            </p:txBody>
          </p:sp>
          <p:sp>
            <p:nvSpPr>
              <p:cNvPr id="18" name="Rounded Rectangle 17"/>
              <p:cNvSpPr/>
              <p:nvPr/>
            </p:nvSpPr>
            <p:spPr>
              <a:xfrm>
                <a:off x="10140950" y="3860800"/>
                <a:ext cx="1835150" cy="698500"/>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latin typeface="Helvetica" charset="0"/>
                    <a:ea typeface="Helvetica" charset="0"/>
                    <a:cs typeface="Helvetica" charset="0"/>
                  </a:rPr>
                  <a:t>Memory </a:t>
                </a:r>
                <a:endParaRPr lang="en-US" dirty="0" smtClean="0">
                  <a:latin typeface="Helvetica" charset="0"/>
                  <a:ea typeface="Helvetica" charset="0"/>
                  <a:cs typeface="Helvetica" charset="0"/>
                </a:endParaRPr>
              </a:p>
              <a:p>
                <a:pPr algn="ctr"/>
                <a:r>
                  <a:rPr lang="en-US" dirty="0" smtClean="0">
                    <a:latin typeface="Helvetica" charset="0"/>
                    <a:ea typeface="Helvetica" charset="0"/>
                    <a:cs typeface="Helvetica" charset="0"/>
                  </a:rPr>
                  <a:t>(</a:t>
                </a:r>
                <a:r>
                  <a:rPr lang="en-US" dirty="0" smtClean="0">
                    <a:latin typeface="Helvetica" charset="0"/>
                    <a:ea typeface="Helvetica" charset="0"/>
                    <a:cs typeface="Helvetica" charset="0"/>
                  </a:rPr>
                  <a:t>GDDR)</a:t>
                </a:r>
                <a:endParaRPr lang="en-US" dirty="0">
                  <a:latin typeface="Helvetica" charset="0"/>
                  <a:ea typeface="Helvetica" charset="0"/>
                  <a:cs typeface="Helvetica" charset="0"/>
                </a:endParaRPr>
              </a:p>
            </p:txBody>
          </p:sp>
        </p:grpSp>
        <p:sp>
          <p:nvSpPr>
            <p:cNvPr id="19" name="Left-Right Arrow 18"/>
            <p:cNvSpPr/>
            <p:nvPr/>
          </p:nvSpPr>
          <p:spPr>
            <a:xfrm>
              <a:off x="8388350" y="3708400"/>
              <a:ext cx="1174750" cy="469900"/>
            </a:xfrm>
            <a:prstGeom prst="lef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nvGrpSpPr>
            <p:cNvPr id="5" name="Group 4"/>
            <p:cNvGrpSpPr/>
            <p:nvPr/>
          </p:nvGrpSpPr>
          <p:grpSpPr>
            <a:xfrm>
              <a:off x="6553200" y="5549898"/>
              <a:ext cx="2292350" cy="1155700"/>
              <a:chOff x="6553200" y="5549898"/>
              <a:chExt cx="2292350" cy="1155700"/>
            </a:xfrm>
          </p:grpSpPr>
          <p:sp>
            <p:nvSpPr>
              <p:cNvPr id="27" name="Rounded Rectangle 26"/>
              <p:cNvSpPr/>
              <p:nvPr/>
            </p:nvSpPr>
            <p:spPr>
              <a:xfrm>
                <a:off x="6553200" y="55498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8" name="Rounded Rectangle 27"/>
              <p:cNvSpPr/>
              <p:nvPr/>
            </p:nvSpPr>
            <p:spPr>
              <a:xfrm>
                <a:off x="6705600" y="57022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29" name="Rounded Rectangle 28"/>
              <p:cNvSpPr/>
              <p:nvPr/>
            </p:nvSpPr>
            <p:spPr>
              <a:xfrm>
                <a:off x="6858000" y="58546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latin typeface="Helvetica" charset="0"/>
                  <a:ea typeface="Helvetica" charset="0"/>
                  <a:cs typeface="Helvetica" charset="0"/>
                </a:endParaRPr>
              </a:p>
            </p:txBody>
          </p:sp>
          <p:sp>
            <p:nvSpPr>
              <p:cNvPr id="30" name="Rounded Rectangle 29"/>
              <p:cNvSpPr/>
              <p:nvPr/>
            </p:nvSpPr>
            <p:spPr>
              <a:xfrm>
                <a:off x="7010400" y="6007098"/>
                <a:ext cx="1835150" cy="6985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latin typeface="Helvetica" charset="0"/>
                    <a:ea typeface="Helvetica" charset="0"/>
                    <a:cs typeface="Helvetica" charset="0"/>
                  </a:rPr>
                  <a:t>Memory</a:t>
                </a:r>
              </a:p>
              <a:p>
                <a:pPr algn="ctr"/>
                <a:r>
                  <a:rPr lang="en-US" dirty="0" smtClean="0">
                    <a:latin typeface="Helvetica" charset="0"/>
                    <a:ea typeface="Helvetica" charset="0"/>
                    <a:cs typeface="Helvetica" charset="0"/>
                  </a:rPr>
                  <a:t>(DDR)</a:t>
                </a:r>
                <a:endParaRPr lang="en-US" dirty="0">
                  <a:latin typeface="Helvetica" charset="0"/>
                  <a:ea typeface="Helvetica" charset="0"/>
                  <a:cs typeface="Helvetica" charset="0"/>
                </a:endParaRPr>
              </a:p>
            </p:txBody>
          </p:sp>
        </p:grpSp>
        <p:sp>
          <p:nvSpPr>
            <p:cNvPr id="31" name="Up-Down Arrow 30"/>
            <p:cNvSpPr/>
            <p:nvPr/>
          </p:nvSpPr>
          <p:spPr>
            <a:xfrm>
              <a:off x="7346952" y="4813299"/>
              <a:ext cx="342900" cy="685798"/>
            </a:xfrm>
            <a:prstGeom prst="upDownArrow">
              <a:avLst>
                <a:gd name="adj1" fmla="val 57407"/>
                <a:gd name="adj2" fmla="val 50000"/>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Helvetica" charset="0"/>
                <a:ea typeface="Helvetica" charset="0"/>
                <a:cs typeface="Helvetica" charset="0"/>
              </a:endParaRPr>
            </a:p>
          </p:txBody>
        </p:sp>
      </p:grpSp>
      <p:sp>
        <p:nvSpPr>
          <p:cNvPr id="41" name="TextBox 40"/>
          <p:cNvSpPr txBox="1"/>
          <p:nvPr/>
        </p:nvSpPr>
        <p:spPr>
          <a:xfrm>
            <a:off x="8667750" y="3721894"/>
            <a:ext cx="3346450" cy="954107"/>
          </a:xfrm>
          <a:prstGeom prst="rect">
            <a:avLst/>
          </a:prstGeom>
          <a:noFill/>
        </p:spPr>
        <p:txBody>
          <a:bodyPr wrap="square" rtlCol="0">
            <a:spAutoFit/>
          </a:bodyPr>
          <a:lstStyle/>
          <a:p>
            <a:pPr algn="ctr"/>
            <a:r>
              <a:rPr lang="en-US" sz="2800" dirty="0" smtClean="0">
                <a:latin typeface="Helvetica" charset="0"/>
                <a:ea typeface="Helvetica" charset="0"/>
                <a:cs typeface="Helvetica" charset="0"/>
              </a:rPr>
              <a:t>Different Coherence Domain</a:t>
            </a:r>
            <a:endParaRPr lang="en-US" sz="2800" dirty="0">
              <a:latin typeface="Helvetica" charset="0"/>
              <a:ea typeface="Helvetica" charset="0"/>
              <a:cs typeface="Helvetica" charset="0"/>
            </a:endParaRPr>
          </a:p>
        </p:txBody>
      </p:sp>
      <p:sp>
        <p:nvSpPr>
          <p:cNvPr id="42" name="TextBox 41"/>
          <p:cNvSpPr txBox="1"/>
          <p:nvPr/>
        </p:nvSpPr>
        <p:spPr>
          <a:xfrm>
            <a:off x="3425825" y="3409157"/>
            <a:ext cx="2124075" cy="738664"/>
          </a:xfrm>
          <a:prstGeom prst="rect">
            <a:avLst/>
          </a:prstGeom>
          <a:noFill/>
        </p:spPr>
        <p:txBody>
          <a:bodyPr wrap="square" rtlCol="0">
            <a:spAutoFit/>
          </a:bodyPr>
          <a:lstStyle/>
          <a:p>
            <a:pPr algn="ctr">
              <a:lnSpc>
                <a:spcPct val="150000"/>
              </a:lnSpc>
            </a:pPr>
            <a:r>
              <a:rPr lang="en-US" sz="2800" dirty="0">
                <a:latin typeface="Helvetica" charset="0"/>
                <a:ea typeface="Helvetica" charset="0"/>
                <a:cs typeface="Helvetica" charset="0"/>
              </a:rPr>
              <a:t>↓ </a:t>
            </a:r>
            <a:r>
              <a:rPr lang="en-US" sz="2800" dirty="0" smtClean="0">
                <a:latin typeface="Helvetica" charset="0"/>
                <a:ea typeface="Helvetica" charset="0"/>
                <a:cs typeface="Helvetica" charset="0"/>
              </a:rPr>
              <a:t>Latency</a:t>
            </a:r>
          </a:p>
        </p:txBody>
      </p:sp>
      <p:sp>
        <p:nvSpPr>
          <p:cNvPr id="43" name="TextBox 42"/>
          <p:cNvSpPr txBox="1"/>
          <p:nvPr/>
        </p:nvSpPr>
        <p:spPr>
          <a:xfrm>
            <a:off x="196850" y="5555455"/>
            <a:ext cx="2647949" cy="738664"/>
          </a:xfrm>
          <a:prstGeom prst="rect">
            <a:avLst/>
          </a:prstGeom>
          <a:noFill/>
        </p:spPr>
        <p:txBody>
          <a:bodyPr wrap="square" rtlCol="0">
            <a:spAutoFit/>
          </a:bodyPr>
          <a:lstStyle/>
          <a:p>
            <a:pPr algn="ctr">
              <a:lnSpc>
                <a:spcPct val="150000"/>
              </a:lnSpc>
            </a:pPr>
            <a:r>
              <a:rPr lang="en-US" sz="2800" dirty="0" smtClean="0">
                <a:latin typeface="Helvetica" charset="0"/>
                <a:ea typeface="Helvetica" charset="0"/>
                <a:cs typeface="Helvetica" charset="0"/>
              </a:rPr>
              <a:t>↓ Cost per bit</a:t>
            </a:r>
          </a:p>
        </p:txBody>
      </p:sp>
      <p:sp>
        <p:nvSpPr>
          <p:cNvPr id="44" name="TextBox 43"/>
          <p:cNvSpPr txBox="1"/>
          <p:nvPr/>
        </p:nvSpPr>
        <p:spPr>
          <a:xfrm>
            <a:off x="9418637" y="1477963"/>
            <a:ext cx="2670175" cy="738664"/>
          </a:xfrm>
          <a:prstGeom prst="rect">
            <a:avLst/>
          </a:prstGeom>
          <a:noFill/>
        </p:spPr>
        <p:txBody>
          <a:bodyPr wrap="square" rtlCol="0">
            <a:spAutoFit/>
          </a:bodyPr>
          <a:lstStyle/>
          <a:p>
            <a:pPr algn="ctr">
              <a:lnSpc>
                <a:spcPct val="150000"/>
              </a:lnSpc>
            </a:pPr>
            <a:r>
              <a:rPr lang="en-US" sz="2800" dirty="0" smtClean="0">
                <a:latin typeface="Helvetica" charset="0"/>
                <a:ea typeface="Helvetica" charset="0"/>
                <a:cs typeface="Helvetica" charset="0"/>
              </a:rPr>
              <a:t>↑ Bandwidth</a:t>
            </a:r>
          </a:p>
        </p:txBody>
      </p:sp>
    </p:spTree>
    <p:extLst>
      <p:ext uri="{BB962C8B-B14F-4D97-AF65-F5344CB8AC3E}">
        <p14:creationId xmlns:p14="http://schemas.microsoft.com/office/powerpoint/2010/main" val="2760176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Width Request Transfer</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30</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sp>
        <p:nvSpPr>
          <p:cNvPr id="78" name="TextBox 77"/>
          <p:cNvSpPr txBox="1"/>
          <p:nvPr/>
        </p:nvSpPr>
        <p:spPr>
          <a:xfrm>
            <a:off x="0" y="518234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79" name="Rounded Rectangle 78"/>
          <p:cNvSpPr/>
          <p:nvPr/>
        </p:nvSpPr>
        <p:spPr>
          <a:xfrm>
            <a:off x="1838849" y="2395894"/>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80" name="Rounded Rectangle 79"/>
          <p:cNvSpPr/>
          <p:nvPr/>
        </p:nvSpPr>
        <p:spPr>
          <a:xfrm>
            <a:off x="1844489" y="457155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81" name="Up-Down Arrow 80"/>
          <p:cNvSpPr/>
          <p:nvPr/>
        </p:nvSpPr>
        <p:spPr>
          <a:xfrm>
            <a:off x="2255747" y="3251104"/>
            <a:ext cx="294404" cy="1328570"/>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Rounded Rectangle 81"/>
          <p:cNvSpPr/>
          <p:nvPr/>
        </p:nvSpPr>
        <p:spPr>
          <a:xfrm>
            <a:off x="1936707" y="2877735"/>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83" name="Rounded Rectangle 82"/>
          <p:cNvSpPr/>
          <p:nvPr/>
        </p:nvSpPr>
        <p:spPr>
          <a:xfrm>
            <a:off x="1945528" y="2466933"/>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85" name="Up-Down Arrow 84"/>
          <p:cNvSpPr/>
          <p:nvPr/>
        </p:nvSpPr>
        <p:spPr>
          <a:xfrm rot="5400000">
            <a:off x="3741596" y="2466280"/>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Rounded Rectangle 85"/>
          <p:cNvSpPr/>
          <p:nvPr/>
        </p:nvSpPr>
        <p:spPr>
          <a:xfrm>
            <a:off x="2058154" y="508975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87" name="Straight Arrow Connector 86"/>
          <p:cNvCxnSpPr/>
          <p:nvPr/>
        </p:nvCxnSpPr>
        <p:spPr>
          <a:xfrm>
            <a:off x="1298923" y="53988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2407877" y="3346699"/>
            <a:ext cx="3267963" cy="523220"/>
          </a:xfrm>
          <a:prstGeom prst="rect">
            <a:avLst/>
          </a:prstGeom>
          <a:noFill/>
        </p:spPr>
        <p:txBody>
          <a:bodyPr wrap="square" rtlCol="0">
            <a:spAutoFit/>
          </a:bodyPr>
          <a:lstStyle/>
          <a:p>
            <a:pPr marL="285750" indent="-192024">
              <a:buFont typeface="Wingdings" charset="2"/>
              <a:buChar char="§"/>
            </a:pPr>
            <a:r>
              <a:rPr lang="en-US" sz="1400" b="1" dirty="0" smtClean="0"/>
              <a:t>CPU/GPU reads DDR: </a:t>
            </a:r>
          </a:p>
          <a:p>
            <a:pPr marL="93726"/>
            <a:r>
              <a:rPr lang="en-US" sz="1400" b="1" dirty="0"/>
              <a:t> </a:t>
            </a:r>
            <a:r>
              <a:rPr lang="en-US" sz="1400" b="1" dirty="0" smtClean="0"/>
              <a:t>    </a:t>
            </a:r>
            <a:r>
              <a:rPr lang="en-US" sz="1400" dirty="0" smtClean="0"/>
              <a:t>GPU caches </a:t>
            </a:r>
            <a:r>
              <a:rPr lang="en-US" sz="1400" dirty="0" smtClean="0"/>
              <a:t>until </a:t>
            </a:r>
            <a:r>
              <a:rPr lang="en-US" sz="1400" dirty="0" smtClean="0"/>
              <a:t>1</a:t>
            </a:r>
            <a:r>
              <a:rPr lang="en-US" sz="1400" baseline="30000" dirty="0" smtClean="0"/>
              <a:t>st</a:t>
            </a:r>
            <a:r>
              <a:rPr lang="en-US" sz="1400" dirty="0" smtClean="0"/>
              <a:t> write to the page</a:t>
            </a:r>
            <a:endParaRPr lang="en-US" sz="1400" dirty="0"/>
          </a:p>
        </p:txBody>
      </p:sp>
      <p:sp>
        <p:nvSpPr>
          <p:cNvPr id="89" name="TextBox 88"/>
          <p:cNvSpPr txBox="1"/>
          <p:nvPr/>
        </p:nvSpPr>
        <p:spPr>
          <a:xfrm>
            <a:off x="2407877" y="3836654"/>
            <a:ext cx="3144721" cy="738664"/>
          </a:xfrm>
          <a:prstGeom prst="rect">
            <a:avLst/>
          </a:prstGeom>
          <a:noFill/>
        </p:spPr>
        <p:txBody>
          <a:bodyPr wrap="square" rtlCol="0">
            <a:spAutoFit/>
          </a:bodyPr>
          <a:lstStyle/>
          <a:p>
            <a:pPr marL="285750" indent="-192024">
              <a:buFont typeface="Wingdings" charset="2"/>
              <a:buChar char="§"/>
            </a:pPr>
            <a:r>
              <a:rPr lang="en-US" sz="1400" b="1" dirty="0" smtClean="0"/>
              <a:t>CPU/GPU writes DDR:</a:t>
            </a:r>
          </a:p>
          <a:p>
            <a:pPr marL="93726"/>
            <a:r>
              <a:rPr lang="en-US" sz="1400" dirty="0" smtClean="0"/>
              <a:t>     Flush read-only pages in GPU caches</a:t>
            </a:r>
          </a:p>
          <a:p>
            <a:pPr marL="93726"/>
            <a:r>
              <a:rPr lang="en-US" sz="1400" dirty="0"/>
              <a:t> </a:t>
            </a:r>
            <a:r>
              <a:rPr lang="en-US" sz="1400" dirty="0" smtClean="0"/>
              <a:t>    and updates page level protection</a:t>
            </a:r>
          </a:p>
        </p:txBody>
      </p:sp>
      <p:grpSp>
        <p:nvGrpSpPr>
          <p:cNvPr id="92" name="Group 91"/>
          <p:cNvGrpSpPr/>
          <p:nvPr/>
        </p:nvGrpSpPr>
        <p:grpSpPr>
          <a:xfrm>
            <a:off x="4259667" y="2537338"/>
            <a:ext cx="1249141" cy="644769"/>
            <a:chOff x="1223198" y="650631"/>
            <a:chExt cx="894139" cy="644769"/>
          </a:xfrm>
        </p:grpSpPr>
        <p:sp>
          <p:nvSpPr>
            <p:cNvPr id="93" name="Rounded Rectangle 92"/>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4" name="Rounded Rectangle 93"/>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5" name="Rounded Rectangle 94"/>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6" name="Rounded Rectangle 95"/>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97" name="Rounded Rectangle 96"/>
          <p:cNvSpPr/>
          <p:nvPr/>
        </p:nvSpPr>
        <p:spPr>
          <a:xfrm>
            <a:off x="2076404" y="555720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99" name="Picture 98"/>
          <p:cNvPicPr>
            <a:picLocks noChangeAspect="1"/>
          </p:cNvPicPr>
          <p:nvPr/>
        </p:nvPicPr>
        <p:blipFill>
          <a:blip r:embed="rId2"/>
          <a:stretch>
            <a:fillRect/>
          </a:stretch>
        </p:blipFill>
        <p:spPr>
          <a:xfrm>
            <a:off x="3689709" y="5089757"/>
            <a:ext cx="569958" cy="268247"/>
          </a:xfrm>
          <a:prstGeom prst="rect">
            <a:avLst/>
          </a:prstGeom>
        </p:spPr>
      </p:pic>
      <p:sp>
        <p:nvSpPr>
          <p:cNvPr id="105" name="TextBox 104"/>
          <p:cNvSpPr txBox="1"/>
          <p:nvPr/>
        </p:nvSpPr>
        <p:spPr>
          <a:xfrm>
            <a:off x="-40555" y="494178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109" name="Rounded Rectangle 108"/>
          <p:cNvSpPr/>
          <p:nvPr/>
        </p:nvSpPr>
        <p:spPr>
          <a:xfrm rot="16200000">
            <a:off x="2895156" y="502717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112" name="Group 111"/>
          <p:cNvGrpSpPr/>
          <p:nvPr/>
        </p:nvGrpSpPr>
        <p:grpSpPr>
          <a:xfrm>
            <a:off x="4275191" y="4772329"/>
            <a:ext cx="1324548" cy="819641"/>
            <a:chOff x="2362200" y="4114800"/>
            <a:chExt cx="1324548" cy="819641"/>
          </a:xfrm>
        </p:grpSpPr>
        <p:sp>
          <p:nvSpPr>
            <p:cNvPr id="113" name="Rounded Rectangle 112"/>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4" name="Rounded Rectangle 113"/>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5" name="Rounded Rectangle 114"/>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6" name="Rounded Rectangle 115"/>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7" name="Rounded Rectangle 116"/>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8" name="Rounded Rectangle 117"/>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9" name="Rounded Rectangle 118"/>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20" name="Rounded Rectangle 119"/>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44" name="TextBox 43"/>
          <p:cNvSpPr txBox="1"/>
          <p:nvPr/>
        </p:nvSpPr>
        <p:spPr>
          <a:xfrm>
            <a:off x="2381" y="2574560"/>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46" name="Rounded Rectangle 45"/>
          <p:cNvSpPr/>
          <p:nvPr/>
        </p:nvSpPr>
        <p:spPr>
          <a:xfrm rot="16200000">
            <a:off x="2813762" y="2612384"/>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cxnSp>
        <p:nvCxnSpPr>
          <p:cNvPr id="47" name="Straight Arrow Connector 46"/>
          <p:cNvCxnSpPr/>
          <p:nvPr/>
        </p:nvCxnSpPr>
        <p:spPr>
          <a:xfrm flipV="1">
            <a:off x="1272056" y="2817759"/>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149" y="2297671"/>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
        <p:nvSpPr>
          <p:cNvPr id="45" name="Rounded Rectangle 44"/>
          <p:cNvSpPr/>
          <p:nvPr/>
        </p:nvSpPr>
        <p:spPr>
          <a:xfrm rot="16200000">
            <a:off x="1541351" y="3730032"/>
            <a:ext cx="1032856" cy="39593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Variable-size Transfer</a:t>
            </a:r>
            <a:endParaRPr lang="en-US" sz="1200" b="1" dirty="0">
              <a:solidFill>
                <a:srgbClr val="000000"/>
              </a:solidFill>
            </a:endParaRPr>
          </a:p>
        </p:txBody>
      </p:sp>
      <p:sp>
        <p:nvSpPr>
          <p:cNvPr id="50" name="TextBox 49"/>
          <p:cNvSpPr txBox="1"/>
          <p:nvPr/>
        </p:nvSpPr>
        <p:spPr>
          <a:xfrm>
            <a:off x="-1242" y="3621303"/>
            <a:ext cx="1841218" cy="523220"/>
          </a:xfrm>
          <a:prstGeom prst="rect">
            <a:avLst/>
          </a:prstGeom>
          <a:noFill/>
        </p:spPr>
        <p:txBody>
          <a:bodyPr wrap="square" rtlCol="0">
            <a:spAutoFit/>
          </a:bodyPr>
          <a:lstStyle/>
          <a:p>
            <a:pPr algn="ctr"/>
            <a:r>
              <a:rPr lang="en-US" sz="1400" dirty="0" smtClean="0"/>
              <a:t>Improves CPU-GPU</a:t>
            </a:r>
            <a:br>
              <a:rPr lang="en-US" sz="1400" dirty="0" smtClean="0"/>
            </a:br>
            <a:r>
              <a:rPr lang="en-US" sz="1400" dirty="0" smtClean="0"/>
              <a:t>interconnect efficiency</a:t>
            </a:r>
            <a:endParaRPr lang="en-US" sz="1400" dirty="0"/>
          </a:p>
        </p:txBody>
      </p:sp>
      <p:sp>
        <p:nvSpPr>
          <p:cNvPr id="51" name="TextBox 50"/>
          <p:cNvSpPr txBox="1"/>
          <p:nvPr/>
        </p:nvSpPr>
        <p:spPr>
          <a:xfrm>
            <a:off x="-18846" y="3406154"/>
            <a:ext cx="351868" cy="400110"/>
          </a:xfrm>
          <a:prstGeom prst="rect">
            <a:avLst/>
          </a:prstGeom>
          <a:noFill/>
        </p:spPr>
        <p:txBody>
          <a:bodyPr wrap="square" rtlCol="0">
            <a:spAutoFit/>
          </a:bodyPr>
          <a:lstStyle/>
          <a:p>
            <a:r>
              <a:rPr lang="en-US" sz="2000" dirty="0" smtClean="0">
                <a:latin typeface="Wingdings 2" charset="2"/>
                <a:cs typeface="Wingdings 2" charset="2"/>
              </a:rPr>
              <a:t>w</a:t>
            </a:r>
            <a:endParaRPr lang="en-US" sz="2000" dirty="0">
              <a:latin typeface="Wingdings 2" charset="2"/>
              <a:cs typeface="Wingdings 2" charset="2"/>
            </a:endParaRPr>
          </a:p>
        </p:txBody>
      </p:sp>
    </p:spTree>
    <p:extLst>
      <p:ext uri="{BB962C8B-B14F-4D97-AF65-F5344CB8AC3E}">
        <p14:creationId xmlns:p14="http://schemas.microsoft.com/office/powerpoint/2010/main" val="16087543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Content Placeholder 4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08149" y="1758043"/>
            <a:ext cx="6454550" cy="4985657"/>
          </a:xfrm>
        </p:spPr>
      </p:pic>
      <p:sp>
        <p:nvSpPr>
          <p:cNvPr id="2" name="Title 1"/>
          <p:cNvSpPr>
            <a:spLocks noGrp="1"/>
          </p:cNvSpPr>
          <p:nvPr>
            <p:ph type="title"/>
          </p:nvPr>
        </p:nvSpPr>
        <p:spPr/>
        <p:txBody>
          <a:bodyPr/>
          <a:lstStyle/>
          <a:p>
            <a:r>
              <a:rPr lang="en-US" dirty="0"/>
              <a:t>Variable Width Request Transfer</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31</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sp>
        <p:nvSpPr>
          <p:cNvPr id="78" name="TextBox 77"/>
          <p:cNvSpPr txBox="1"/>
          <p:nvPr/>
        </p:nvSpPr>
        <p:spPr>
          <a:xfrm>
            <a:off x="0" y="518234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79" name="Rounded Rectangle 78"/>
          <p:cNvSpPr/>
          <p:nvPr/>
        </p:nvSpPr>
        <p:spPr>
          <a:xfrm>
            <a:off x="1838849" y="2395894"/>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80" name="Rounded Rectangle 79"/>
          <p:cNvSpPr/>
          <p:nvPr/>
        </p:nvSpPr>
        <p:spPr>
          <a:xfrm>
            <a:off x="1844489" y="457155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81" name="Up-Down Arrow 80"/>
          <p:cNvSpPr/>
          <p:nvPr/>
        </p:nvSpPr>
        <p:spPr>
          <a:xfrm>
            <a:off x="2255747" y="3251104"/>
            <a:ext cx="294404" cy="1328570"/>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Rounded Rectangle 81"/>
          <p:cNvSpPr/>
          <p:nvPr/>
        </p:nvSpPr>
        <p:spPr>
          <a:xfrm>
            <a:off x="1936707" y="2877735"/>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83" name="Rounded Rectangle 82"/>
          <p:cNvSpPr/>
          <p:nvPr/>
        </p:nvSpPr>
        <p:spPr>
          <a:xfrm>
            <a:off x="1945528" y="2466933"/>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85" name="Up-Down Arrow 84"/>
          <p:cNvSpPr/>
          <p:nvPr/>
        </p:nvSpPr>
        <p:spPr>
          <a:xfrm rot="5400000">
            <a:off x="3741596" y="2466280"/>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Rounded Rectangle 85"/>
          <p:cNvSpPr/>
          <p:nvPr/>
        </p:nvSpPr>
        <p:spPr>
          <a:xfrm>
            <a:off x="2058154" y="508975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87" name="Straight Arrow Connector 86"/>
          <p:cNvCxnSpPr/>
          <p:nvPr/>
        </p:nvCxnSpPr>
        <p:spPr>
          <a:xfrm>
            <a:off x="1298923" y="53988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2407877" y="3346699"/>
            <a:ext cx="3267963" cy="523220"/>
          </a:xfrm>
          <a:prstGeom prst="rect">
            <a:avLst/>
          </a:prstGeom>
          <a:noFill/>
        </p:spPr>
        <p:txBody>
          <a:bodyPr wrap="square" rtlCol="0">
            <a:spAutoFit/>
          </a:bodyPr>
          <a:lstStyle/>
          <a:p>
            <a:pPr marL="285750" indent="-192024">
              <a:buFont typeface="Wingdings" charset="2"/>
              <a:buChar char="§"/>
            </a:pPr>
            <a:r>
              <a:rPr lang="en-US" sz="1400" b="1" dirty="0" smtClean="0"/>
              <a:t>CPU/GPU reads DDR: </a:t>
            </a:r>
          </a:p>
          <a:p>
            <a:pPr marL="93726"/>
            <a:r>
              <a:rPr lang="en-US" sz="1400" b="1" dirty="0"/>
              <a:t> </a:t>
            </a:r>
            <a:r>
              <a:rPr lang="en-US" sz="1400" b="1" dirty="0" smtClean="0"/>
              <a:t>    </a:t>
            </a:r>
            <a:r>
              <a:rPr lang="en-US" sz="1400" dirty="0" smtClean="0"/>
              <a:t>GPU caches </a:t>
            </a:r>
            <a:r>
              <a:rPr lang="en-US" sz="1400" dirty="0" smtClean="0"/>
              <a:t>until </a:t>
            </a:r>
            <a:r>
              <a:rPr lang="en-US" sz="1400" dirty="0" smtClean="0"/>
              <a:t>1</a:t>
            </a:r>
            <a:r>
              <a:rPr lang="en-US" sz="1400" baseline="30000" dirty="0" smtClean="0"/>
              <a:t>st</a:t>
            </a:r>
            <a:r>
              <a:rPr lang="en-US" sz="1400" dirty="0" smtClean="0"/>
              <a:t> write to the page</a:t>
            </a:r>
            <a:endParaRPr lang="en-US" sz="1400" dirty="0"/>
          </a:p>
        </p:txBody>
      </p:sp>
      <p:sp>
        <p:nvSpPr>
          <p:cNvPr id="89" name="TextBox 88"/>
          <p:cNvSpPr txBox="1"/>
          <p:nvPr/>
        </p:nvSpPr>
        <p:spPr>
          <a:xfrm>
            <a:off x="2407877" y="3836654"/>
            <a:ext cx="3144721" cy="738664"/>
          </a:xfrm>
          <a:prstGeom prst="rect">
            <a:avLst/>
          </a:prstGeom>
          <a:noFill/>
        </p:spPr>
        <p:txBody>
          <a:bodyPr wrap="square" rtlCol="0">
            <a:spAutoFit/>
          </a:bodyPr>
          <a:lstStyle/>
          <a:p>
            <a:pPr marL="285750" indent="-192024">
              <a:buFont typeface="Wingdings" charset="2"/>
              <a:buChar char="§"/>
            </a:pPr>
            <a:r>
              <a:rPr lang="en-US" sz="1400" b="1" dirty="0" smtClean="0"/>
              <a:t>CPU/GPU writes DDR:</a:t>
            </a:r>
          </a:p>
          <a:p>
            <a:pPr marL="93726"/>
            <a:r>
              <a:rPr lang="en-US" sz="1400" dirty="0" smtClean="0"/>
              <a:t>     Flush read-only pages in GPU caches</a:t>
            </a:r>
          </a:p>
          <a:p>
            <a:pPr marL="93726"/>
            <a:r>
              <a:rPr lang="en-US" sz="1400" dirty="0"/>
              <a:t> </a:t>
            </a:r>
            <a:r>
              <a:rPr lang="en-US" sz="1400" dirty="0" smtClean="0"/>
              <a:t>    and updates page level protection</a:t>
            </a:r>
          </a:p>
        </p:txBody>
      </p:sp>
      <p:grpSp>
        <p:nvGrpSpPr>
          <p:cNvPr id="92" name="Group 91"/>
          <p:cNvGrpSpPr/>
          <p:nvPr/>
        </p:nvGrpSpPr>
        <p:grpSpPr>
          <a:xfrm>
            <a:off x="4259667" y="2537338"/>
            <a:ext cx="1249141" cy="644769"/>
            <a:chOff x="1223198" y="650631"/>
            <a:chExt cx="894139" cy="644769"/>
          </a:xfrm>
        </p:grpSpPr>
        <p:sp>
          <p:nvSpPr>
            <p:cNvPr id="93" name="Rounded Rectangle 92"/>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4" name="Rounded Rectangle 93"/>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5" name="Rounded Rectangle 94"/>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6" name="Rounded Rectangle 95"/>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97" name="Rounded Rectangle 96"/>
          <p:cNvSpPr/>
          <p:nvPr/>
        </p:nvSpPr>
        <p:spPr>
          <a:xfrm>
            <a:off x="2076404" y="555720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pic>
        <p:nvPicPr>
          <p:cNvPr id="99" name="Picture 98"/>
          <p:cNvPicPr>
            <a:picLocks noChangeAspect="1"/>
          </p:cNvPicPr>
          <p:nvPr/>
        </p:nvPicPr>
        <p:blipFill>
          <a:blip r:embed="rId3"/>
          <a:stretch>
            <a:fillRect/>
          </a:stretch>
        </p:blipFill>
        <p:spPr>
          <a:xfrm>
            <a:off x="3689709" y="5089757"/>
            <a:ext cx="569958" cy="268247"/>
          </a:xfrm>
          <a:prstGeom prst="rect">
            <a:avLst/>
          </a:prstGeom>
        </p:spPr>
      </p:pic>
      <p:sp>
        <p:nvSpPr>
          <p:cNvPr id="105" name="TextBox 104"/>
          <p:cNvSpPr txBox="1"/>
          <p:nvPr/>
        </p:nvSpPr>
        <p:spPr>
          <a:xfrm>
            <a:off x="-40555" y="494178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109" name="Rounded Rectangle 108"/>
          <p:cNvSpPr/>
          <p:nvPr/>
        </p:nvSpPr>
        <p:spPr>
          <a:xfrm rot="16200000">
            <a:off x="2895156" y="502717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grpSp>
        <p:nvGrpSpPr>
          <p:cNvPr id="112" name="Group 111"/>
          <p:cNvGrpSpPr/>
          <p:nvPr/>
        </p:nvGrpSpPr>
        <p:grpSpPr>
          <a:xfrm>
            <a:off x="4275191" y="4772329"/>
            <a:ext cx="1324548" cy="819641"/>
            <a:chOff x="2362200" y="4114800"/>
            <a:chExt cx="1324548" cy="819641"/>
          </a:xfrm>
        </p:grpSpPr>
        <p:sp>
          <p:nvSpPr>
            <p:cNvPr id="113" name="Rounded Rectangle 112"/>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4" name="Rounded Rectangle 113"/>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5" name="Rounded Rectangle 114"/>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6" name="Rounded Rectangle 115"/>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7" name="Rounded Rectangle 116"/>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8" name="Rounded Rectangle 117"/>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9" name="Rounded Rectangle 118"/>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20" name="Rounded Rectangle 119"/>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sp>
        <p:nvSpPr>
          <p:cNvPr id="44" name="TextBox 43"/>
          <p:cNvSpPr txBox="1"/>
          <p:nvPr/>
        </p:nvSpPr>
        <p:spPr>
          <a:xfrm>
            <a:off x="2381" y="2574560"/>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46" name="Rounded Rectangle 45"/>
          <p:cNvSpPr/>
          <p:nvPr/>
        </p:nvSpPr>
        <p:spPr>
          <a:xfrm rot="16200000">
            <a:off x="2813762" y="2612384"/>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cxnSp>
        <p:nvCxnSpPr>
          <p:cNvPr id="47" name="Straight Arrow Connector 46"/>
          <p:cNvCxnSpPr/>
          <p:nvPr/>
        </p:nvCxnSpPr>
        <p:spPr>
          <a:xfrm flipV="1">
            <a:off x="1272056" y="2817759"/>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5149" y="2297671"/>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
        <p:nvSpPr>
          <p:cNvPr id="45" name="Rounded Rectangle 44"/>
          <p:cNvSpPr/>
          <p:nvPr/>
        </p:nvSpPr>
        <p:spPr>
          <a:xfrm rot="16200000">
            <a:off x="1541351" y="3730032"/>
            <a:ext cx="1032856" cy="39593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Variable-size Transfer</a:t>
            </a:r>
            <a:endParaRPr lang="en-US" sz="1200" b="1" dirty="0">
              <a:solidFill>
                <a:srgbClr val="000000"/>
              </a:solidFill>
            </a:endParaRPr>
          </a:p>
        </p:txBody>
      </p:sp>
      <p:sp>
        <p:nvSpPr>
          <p:cNvPr id="50" name="TextBox 49"/>
          <p:cNvSpPr txBox="1"/>
          <p:nvPr/>
        </p:nvSpPr>
        <p:spPr>
          <a:xfrm>
            <a:off x="-1242" y="3621303"/>
            <a:ext cx="1841218" cy="523220"/>
          </a:xfrm>
          <a:prstGeom prst="rect">
            <a:avLst/>
          </a:prstGeom>
          <a:noFill/>
        </p:spPr>
        <p:txBody>
          <a:bodyPr wrap="square" rtlCol="0">
            <a:spAutoFit/>
          </a:bodyPr>
          <a:lstStyle/>
          <a:p>
            <a:pPr algn="ctr"/>
            <a:r>
              <a:rPr lang="en-US" sz="1400" dirty="0" smtClean="0"/>
              <a:t>Improves CPU-GPU</a:t>
            </a:r>
            <a:br>
              <a:rPr lang="en-US" sz="1400" dirty="0" smtClean="0"/>
            </a:br>
            <a:r>
              <a:rPr lang="en-US" sz="1400" dirty="0" smtClean="0"/>
              <a:t>interconnect efficiency</a:t>
            </a:r>
            <a:endParaRPr lang="en-US" sz="1400" dirty="0"/>
          </a:p>
        </p:txBody>
      </p:sp>
      <p:sp>
        <p:nvSpPr>
          <p:cNvPr id="51" name="TextBox 50"/>
          <p:cNvSpPr txBox="1"/>
          <p:nvPr/>
        </p:nvSpPr>
        <p:spPr>
          <a:xfrm>
            <a:off x="-18846" y="3406154"/>
            <a:ext cx="351868" cy="400110"/>
          </a:xfrm>
          <a:prstGeom prst="rect">
            <a:avLst/>
          </a:prstGeom>
          <a:noFill/>
        </p:spPr>
        <p:txBody>
          <a:bodyPr wrap="square" rtlCol="0">
            <a:spAutoFit/>
          </a:bodyPr>
          <a:lstStyle/>
          <a:p>
            <a:r>
              <a:rPr lang="en-US" sz="2000" dirty="0" smtClean="0">
                <a:latin typeface="Wingdings 2" charset="2"/>
                <a:cs typeface="Wingdings 2" charset="2"/>
              </a:rPr>
              <a:t>w</a:t>
            </a:r>
            <a:endParaRPr lang="en-US" sz="2000" dirty="0">
              <a:latin typeface="Wingdings 2" charset="2"/>
              <a:cs typeface="Wingdings 2" charset="2"/>
            </a:endParaRPr>
          </a:p>
        </p:txBody>
      </p:sp>
    </p:spTree>
    <p:extLst>
      <p:ext uri="{BB962C8B-B14F-4D97-AF65-F5344CB8AC3E}">
        <p14:creationId xmlns:p14="http://schemas.microsoft.com/office/powerpoint/2010/main" val="16893905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Lots of Read-only Data</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32</a:t>
            </a:fld>
            <a:endParaRPr lang="en-US" dirty="0"/>
          </a:p>
        </p:txBody>
      </p:sp>
      <p:pic>
        <p:nvPicPr>
          <p:cNvPr id="50" name="Content Placeholder 4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1127432"/>
            <a:ext cx="7467600" cy="4831129"/>
          </a:xfrm>
        </p:spPr>
      </p:pic>
      <p:sp>
        <p:nvSpPr>
          <p:cNvPr id="52" name="TextBox 51"/>
          <p:cNvSpPr txBox="1"/>
          <p:nvPr/>
        </p:nvSpPr>
        <p:spPr>
          <a:xfrm>
            <a:off x="0" y="5990870"/>
            <a:ext cx="12192000" cy="584775"/>
          </a:xfrm>
          <a:prstGeom prst="rect">
            <a:avLst/>
          </a:prstGeom>
          <a:noFill/>
        </p:spPr>
        <p:txBody>
          <a:bodyPr wrap="square" rtlCol="0">
            <a:spAutoFit/>
          </a:bodyPr>
          <a:lstStyle/>
          <a:p>
            <a:pPr algn="ctr"/>
            <a:r>
              <a:rPr lang="en-US" sz="3200" dirty="0" smtClean="0">
                <a:solidFill>
                  <a:srgbClr val="FF0000"/>
                </a:solidFill>
                <a:latin typeface="Helvetica" charset="0"/>
                <a:ea typeface="Helvetica" charset="0"/>
                <a:cs typeface="Helvetica" charset="0"/>
              </a:rPr>
              <a:t>62% data is read-only</a:t>
            </a:r>
            <a:endParaRPr lang="en-US" sz="3200"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15908657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Content Placeholder 4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0179" y="1793901"/>
            <a:ext cx="6431820" cy="4905626"/>
          </a:xfrm>
        </p:spPr>
      </p:pic>
      <p:sp>
        <p:nvSpPr>
          <p:cNvPr id="2" name="Title 1"/>
          <p:cNvSpPr>
            <a:spLocks noGrp="1"/>
          </p:cNvSpPr>
          <p:nvPr>
            <p:ph type="title"/>
          </p:nvPr>
        </p:nvSpPr>
        <p:spPr/>
        <p:txBody>
          <a:bodyPr/>
          <a:lstStyle/>
          <a:p>
            <a:r>
              <a:rPr lang="en-US" dirty="0" smtClean="0"/>
              <a:t>Request Coalescing</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33</a:t>
            </a:fld>
            <a:endParaRPr lang="en-US" dirty="0"/>
          </a:p>
        </p:txBody>
      </p:sp>
      <p:grpSp>
        <p:nvGrpSpPr>
          <p:cNvPr id="39" name="Group 38"/>
          <p:cNvGrpSpPr/>
          <p:nvPr/>
        </p:nvGrpSpPr>
        <p:grpSpPr>
          <a:xfrm>
            <a:off x="0" y="1354191"/>
            <a:ext cx="12302068" cy="457200"/>
            <a:chOff x="321733" y="1213428"/>
            <a:chExt cx="11533191" cy="457200"/>
          </a:xfrm>
        </p:grpSpPr>
        <p:sp>
          <p:nvSpPr>
            <p:cNvPr id="40" name="Rounded Rectangle 39"/>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41" name="TextBox 40"/>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42" name="TextBox 41"/>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43" name="TextBox 42"/>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grpSp>
        <p:nvGrpSpPr>
          <p:cNvPr id="3" name="Group 2"/>
          <p:cNvGrpSpPr/>
          <p:nvPr/>
        </p:nvGrpSpPr>
        <p:grpSpPr>
          <a:xfrm>
            <a:off x="-40555" y="2297671"/>
            <a:ext cx="5716395" cy="3607726"/>
            <a:chOff x="-40555" y="2297671"/>
            <a:chExt cx="5716395" cy="3607726"/>
          </a:xfrm>
        </p:grpSpPr>
        <p:sp>
          <p:nvSpPr>
            <p:cNvPr id="77" name="TextBox 76"/>
            <p:cNvSpPr txBox="1"/>
            <p:nvPr/>
          </p:nvSpPr>
          <p:spPr>
            <a:xfrm>
              <a:off x="2381" y="2574560"/>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78" name="TextBox 77"/>
            <p:cNvSpPr txBox="1"/>
            <p:nvPr/>
          </p:nvSpPr>
          <p:spPr>
            <a:xfrm>
              <a:off x="0" y="518234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79" name="Rounded Rectangle 78"/>
            <p:cNvSpPr/>
            <p:nvPr/>
          </p:nvSpPr>
          <p:spPr>
            <a:xfrm>
              <a:off x="1838849" y="2395894"/>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80" name="Rounded Rectangle 79"/>
            <p:cNvSpPr/>
            <p:nvPr/>
          </p:nvSpPr>
          <p:spPr>
            <a:xfrm>
              <a:off x="1844489" y="457155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81" name="Up-Down Arrow 80"/>
            <p:cNvSpPr/>
            <p:nvPr/>
          </p:nvSpPr>
          <p:spPr>
            <a:xfrm>
              <a:off x="2255747" y="3251104"/>
              <a:ext cx="294404" cy="1328570"/>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2" name="Rounded Rectangle 81"/>
            <p:cNvSpPr/>
            <p:nvPr/>
          </p:nvSpPr>
          <p:spPr>
            <a:xfrm>
              <a:off x="1936707" y="2877735"/>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83" name="Rounded Rectangle 82"/>
            <p:cNvSpPr/>
            <p:nvPr/>
          </p:nvSpPr>
          <p:spPr>
            <a:xfrm>
              <a:off x="1945528" y="2466933"/>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84" name="Rounded Rectangle 83"/>
            <p:cNvSpPr/>
            <p:nvPr/>
          </p:nvSpPr>
          <p:spPr>
            <a:xfrm rot="16200000">
              <a:off x="2813762" y="2612384"/>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sp>
          <p:nvSpPr>
            <p:cNvPr id="85" name="Up-Down Arrow 84"/>
            <p:cNvSpPr/>
            <p:nvPr/>
          </p:nvSpPr>
          <p:spPr>
            <a:xfrm rot="5400000">
              <a:off x="3741596" y="2466280"/>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6" name="Rounded Rectangle 85"/>
            <p:cNvSpPr/>
            <p:nvPr/>
          </p:nvSpPr>
          <p:spPr>
            <a:xfrm>
              <a:off x="2058154" y="508975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87" name="Straight Arrow Connector 86"/>
            <p:cNvCxnSpPr/>
            <p:nvPr/>
          </p:nvCxnSpPr>
          <p:spPr>
            <a:xfrm>
              <a:off x="1298923" y="53988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2407877" y="3346699"/>
              <a:ext cx="3267963" cy="523220"/>
            </a:xfrm>
            <a:prstGeom prst="rect">
              <a:avLst/>
            </a:prstGeom>
            <a:noFill/>
          </p:spPr>
          <p:txBody>
            <a:bodyPr wrap="square" rtlCol="0">
              <a:spAutoFit/>
            </a:bodyPr>
            <a:lstStyle/>
            <a:p>
              <a:pPr marL="285750" indent="-192024">
                <a:buFont typeface="Wingdings" charset="2"/>
                <a:buChar char="§"/>
              </a:pPr>
              <a:r>
                <a:rPr lang="en-US" sz="1400" b="1" dirty="0" smtClean="0"/>
                <a:t>CPU/GPU reads DDR: </a:t>
              </a:r>
            </a:p>
            <a:p>
              <a:pPr marL="93726"/>
              <a:r>
                <a:rPr lang="en-US" sz="1400" b="1" dirty="0"/>
                <a:t> </a:t>
              </a:r>
              <a:r>
                <a:rPr lang="en-US" sz="1400" b="1" dirty="0" smtClean="0"/>
                <a:t>    </a:t>
              </a:r>
              <a:r>
                <a:rPr lang="en-US" sz="1400" dirty="0" smtClean="0"/>
                <a:t>GPU caches </a:t>
              </a:r>
              <a:r>
                <a:rPr lang="en-US" sz="1400" dirty="0" smtClean="0"/>
                <a:t>until </a:t>
              </a:r>
              <a:r>
                <a:rPr lang="en-US" sz="1400" dirty="0" smtClean="0"/>
                <a:t>1</a:t>
              </a:r>
              <a:r>
                <a:rPr lang="en-US" sz="1400" baseline="30000" dirty="0" smtClean="0"/>
                <a:t>st</a:t>
              </a:r>
              <a:r>
                <a:rPr lang="en-US" sz="1400" dirty="0" smtClean="0"/>
                <a:t> write to the page</a:t>
              </a:r>
              <a:endParaRPr lang="en-US" sz="1400" dirty="0"/>
            </a:p>
          </p:txBody>
        </p:sp>
        <p:sp>
          <p:nvSpPr>
            <p:cNvPr id="89" name="TextBox 88"/>
            <p:cNvSpPr txBox="1"/>
            <p:nvPr/>
          </p:nvSpPr>
          <p:spPr>
            <a:xfrm>
              <a:off x="2407877" y="3836654"/>
              <a:ext cx="3144721" cy="738664"/>
            </a:xfrm>
            <a:prstGeom prst="rect">
              <a:avLst/>
            </a:prstGeom>
            <a:noFill/>
          </p:spPr>
          <p:txBody>
            <a:bodyPr wrap="square" rtlCol="0">
              <a:spAutoFit/>
            </a:bodyPr>
            <a:lstStyle/>
            <a:p>
              <a:pPr marL="285750" indent="-192024">
                <a:buFont typeface="Wingdings" charset="2"/>
                <a:buChar char="§"/>
              </a:pPr>
              <a:r>
                <a:rPr lang="en-US" sz="1400" b="1" dirty="0" smtClean="0"/>
                <a:t>CPU/GPU writes DDR:</a:t>
              </a:r>
            </a:p>
            <a:p>
              <a:pPr marL="93726"/>
              <a:r>
                <a:rPr lang="en-US" sz="1400" dirty="0" smtClean="0"/>
                <a:t>     Flush read-only pages in GPU caches</a:t>
              </a:r>
            </a:p>
            <a:p>
              <a:pPr marL="93726"/>
              <a:r>
                <a:rPr lang="en-US" sz="1400" dirty="0"/>
                <a:t> </a:t>
              </a:r>
              <a:r>
                <a:rPr lang="en-US" sz="1400" dirty="0" smtClean="0"/>
                <a:t>    and updates page level protection</a:t>
              </a:r>
            </a:p>
          </p:txBody>
        </p:sp>
        <p:sp>
          <p:nvSpPr>
            <p:cNvPr id="90" name="Rounded Rectangle 89"/>
            <p:cNvSpPr/>
            <p:nvPr/>
          </p:nvSpPr>
          <p:spPr>
            <a:xfrm>
              <a:off x="2058154" y="4630713"/>
              <a:ext cx="977514" cy="39540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Read-only Cache</a:t>
              </a:r>
              <a:endParaRPr lang="en-US" sz="1200" b="1" dirty="0">
                <a:solidFill>
                  <a:srgbClr val="000000"/>
                </a:solidFill>
              </a:endParaRPr>
            </a:p>
          </p:txBody>
        </p:sp>
        <p:cxnSp>
          <p:nvCxnSpPr>
            <p:cNvPr id="91" name="Straight Arrow Connector 90"/>
            <p:cNvCxnSpPr/>
            <p:nvPr/>
          </p:nvCxnSpPr>
          <p:spPr>
            <a:xfrm flipV="1">
              <a:off x="1272056" y="2817759"/>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92" name="Group 91"/>
            <p:cNvGrpSpPr/>
            <p:nvPr/>
          </p:nvGrpSpPr>
          <p:grpSpPr>
            <a:xfrm>
              <a:off x="4259667" y="2537338"/>
              <a:ext cx="1249141" cy="644769"/>
              <a:chOff x="1223198" y="650631"/>
              <a:chExt cx="894139" cy="644769"/>
            </a:xfrm>
          </p:grpSpPr>
          <p:sp>
            <p:nvSpPr>
              <p:cNvPr id="93" name="Rounded Rectangle 92"/>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4" name="Rounded Rectangle 93"/>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5" name="Rounded Rectangle 94"/>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96" name="Rounded Rectangle 95"/>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97" name="Rounded Rectangle 96"/>
            <p:cNvSpPr/>
            <p:nvPr/>
          </p:nvSpPr>
          <p:spPr>
            <a:xfrm>
              <a:off x="2076404" y="555720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sp>
          <p:nvSpPr>
            <p:cNvPr id="98" name="Rounded Rectangle 97"/>
            <p:cNvSpPr/>
            <p:nvPr/>
          </p:nvSpPr>
          <p:spPr>
            <a:xfrm rot="16200000">
              <a:off x="1541351" y="3730032"/>
              <a:ext cx="1032856" cy="39593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Variable-size Transfer</a:t>
              </a:r>
              <a:endParaRPr lang="en-US" sz="1200" b="1" dirty="0">
                <a:solidFill>
                  <a:srgbClr val="000000"/>
                </a:solidFill>
              </a:endParaRPr>
            </a:p>
          </p:txBody>
        </p:sp>
        <p:pic>
          <p:nvPicPr>
            <p:cNvPr id="99" name="Picture 98"/>
            <p:cNvPicPr>
              <a:picLocks noChangeAspect="1"/>
            </p:cNvPicPr>
            <p:nvPr/>
          </p:nvPicPr>
          <p:blipFill>
            <a:blip r:embed="rId3"/>
            <a:stretch>
              <a:fillRect/>
            </a:stretch>
          </p:blipFill>
          <p:spPr>
            <a:xfrm>
              <a:off x="3689709" y="5089757"/>
              <a:ext cx="569958" cy="268247"/>
            </a:xfrm>
            <a:prstGeom prst="rect">
              <a:avLst/>
            </a:prstGeom>
          </p:spPr>
        </p:pic>
        <p:sp>
          <p:nvSpPr>
            <p:cNvPr id="101" name="TextBox 100"/>
            <p:cNvSpPr txBox="1"/>
            <p:nvPr/>
          </p:nvSpPr>
          <p:spPr>
            <a:xfrm>
              <a:off x="8226" y="4606766"/>
              <a:ext cx="1733540" cy="307777"/>
            </a:xfrm>
            <a:prstGeom prst="rect">
              <a:avLst/>
            </a:prstGeom>
            <a:noFill/>
          </p:spPr>
          <p:txBody>
            <a:bodyPr wrap="square" rtlCol="0">
              <a:spAutoFit/>
            </a:bodyPr>
            <a:lstStyle/>
            <a:p>
              <a:pPr algn="ctr"/>
              <a:r>
                <a:rPr lang="en-US" sz="1400" dirty="0" smtClean="0"/>
                <a:t>Provides safe caching</a:t>
              </a:r>
              <a:endParaRPr lang="en-US" sz="1400" dirty="0"/>
            </a:p>
          </p:txBody>
        </p:sp>
        <p:sp>
          <p:nvSpPr>
            <p:cNvPr id="103" name="TextBox 102"/>
            <p:cNvSpPr txBox="1"/>
            <p:nvPr/>
          </p:nvSpPr>
          <p:spPr>
            <a:xfrm>
              <a:off x="-1242" y="3621303"/>
              <a:ext cx="1841218" cy="523220"/>
            </a:xfrm>
            <a:prstGeom prst="rect">
              <a:avLst/>
            </a:prstGeom>
            <a:noFill/>
          </p:spPr>
          <p:txBody>
            <a:bodyPr wrap="square" rtlCol="0">
              <a:spAutoFit/>
            </a:bodyPr>
            <a:lstStyle/>
            <a:p>
              <a:pPr algn="ctr"/>
              <a:r>
                <a:rPr lang="en-US" sz="1400" dirty="0" smtClean="0"/>
                <a:t>Improves CPU-GPU</a:t>
              </a:r>
              <a:br>
                <a:rPr lang="en-US" sz="1400" dirty="0" smtClean="0"/>
              </a:br>
              <a:r>
                <a:rPr lang="en-US" sz="1400" dirty="0" smtClean="0"/>
                <a:t>interconnect efficiency</a:t>
              </a:r>
              <a:endParaRPr lang="en-US" sz="1400" dirty="0"/>
            </a:p>
          </p:txBody>
        </p:sp>
        <p:sp>
          <p:nvSpPr>
            <p:cNvPr id="105" name="TextBox 104"/>
            <p:cNvSpPr txBox="1"/>
            <p:nvPr/>
          </p:nvSpPr>
          <p:spPr>
            <a:xfrm>
              <a:off x="-40555" y="494178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106" name="TextBox 105"/>
            <p:cNvSpPr txBox="1"/>
            <p:nvPr/>
          </p:nvSpPr>
          <p:spPr>
            <a:xfrm>
              <a:off x="-18846" y="3406154"/>
              <a:ext cx="351868" cy="400110"/>
            </a:xfrm>
            <a:prstGeom prst="rect">
              <a:avLst/>
            </a:prstGeom>
            <a:noFill/>
          </p:spPr>
          <p:txBody>
            <a:bodyPr wrap="square" rtlCol="0">
              <a:spAutoFit/>
            </a:bodyPr>
            <a:lstStyle/>
            <a:p>
              <a:r>
                <a:rPr lang="en-US" sz="2000" dirty="0" smtClean="0">
                  <a:latin typeface="Wingdings 2" charset="2"/>
                  <a:cs typeface="Wingdings 2" charset="2"/>
                </a:rPr>
                <a:t>w</a:t>
              </a:r>
              <a:endParaRPr lang="en-US" sz="2000" dirty="0">
                <a:latin typeface="Wingdings 2" charset="2"/>
                <a:cs typeface="Wingdings 2" charset="2"/>
              </a:endParaRPr>
            </a:p>
          </p:txBody>
        </p:sp>
        <p:sp>
          <p:nvSpPr>
            <p:cNvPr id="107" name="TextBox 106"/>
            <p:cNvSpPr txBox="1"/>
            <p:nvPr/>
          </p:nvSpPr>
          <p:spPr>
            <a:xfrm>
              <a:off x="-5149" y="2297671"/>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
          <p:nvSpPr>
            <p:cNvPr id="108" name="TextBox 107"/>
            <p:cNvSpPr txBox="1"/>
            <p:nvPr/>
          </p:nvSpPr>
          <p:spPr>
            <a:xfrm>
              <a:off x="-22390" y="4371496"/>
              <a:ext cx="409937" cy="400110"/>
            </a:xfrm>
            <a:prstGeom prst="rect">
              <a:avLst/>
            </a:prstGeom>
            <a:noFill/>
          </p:spPr>
          <p:txBody>
            <a:bodyPr wrap="square" rtlCol="0">
              <a:spAutoFit/>
            </a:bodyPr>
            <a:lstStyle/>
            <a:p>
              <a:r>
                <a:rPr lang="en-US" sz="2000" dirty="0" smtClean="0">
                  <a:latin typeface="Wingdings 2" charset="2"/>
                  <a:cs typeface="Wingdings 2" charset="2"/>
                </a:rPr>
                <a:t>x</a:t>
              </a:r>
              <a:endParaRPr lang="en-US" sz="2000" dirty="0">
                <a:latin typeface="Wingdings 2" charset="2"/>
                <a:cs typeface="Wingdings 2" charset="2"/>
              </a:endParaRPr>
            </a:p>
          </p:txBody>
        </p:sp>
        <p:sp>
          <p:nvSpPr>
            <p:cNvPr id="109" name="Rounded Rectangle 108"/>
            <p:cNvSpPr/>
            <p:nvPr/>
          </p:nvSpPr>
          <p:spPr>
            <a:xfrm rot="16200000">
              <a:off x="2895156" y="502717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cxnSp>
          <p:nvCxnSpPr>
            <p:cNvPr id="111" name="Straight Arrow Connector 110"/>
            <p:cNvCxnSpPr/>
            <p:nvPr/>
          </p:nvCxnSpPr>
          <p:spPr>
            <a:xfrm>
              <a:off x="1311623" y="46622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12" name="Group 111"/>
            <p:cNvGrpSpPr/>
            <p:nvPr/>
          </p:nvGrpSpPr>
          <p:grpSpPr>
            <a:xfrm>
              <a:off x="4275191" y="4772329"/>
              <a:ext cx="1324548" cy="819641"/>
              <a:chOff x="2362200" y="4114800"/>
              <a:chExt cx="1324548" cy="819641"/>
            </a:xfrm>
          </p:grpSpPr>
          <p:sp>
            <p:nvSpPr>
              <p:cNvPr id="113" name="Rounded Rectangle 112"/>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4" name="Rounded Rectangle 113"/>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5" name="Rounded Rectangle 114"/>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6" name="Rounded Rectangle 115"/>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7" name="Rounded Rectangle 116"/>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8" name="Rounded Rectangle 117"/>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19" name="Rounded Rectangle 118"/>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120" name="Rounded Rectangle 119"/>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grpSp>
    </p:spTree>
    <p:extLst>
      <p:ext uri="{BB962C8B-B14F-4D97-AF65-F5344CB8AC3E}">
        <p14:creationId xmlns:p14="http://schemas.microsoft.com/office/powerpoint/2010/main" val="14321407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Selective Caching In A Nutshell</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34</a:t>
            </a:fld>
            <a:endParaRPr lang="en-US" dirty="0"/>
          </a:p>
        </p:txBody>
      </p:sp>
      <p:grpSp>
        <p:nvGrpSpPr>
          <p:cNvPr id="6" name="Group 5"/>
          <p:cNvGrpSpPr/>
          <p:nvPr/>
        </p:nvGrpSpPr>
        <p:grpSpPr>
          <a:xfrm>
            <a:off x="0" y="1354191"/>
            <a:ext cx="12302068" cy="457200"/>
            <a:chOff x="321733" y="1213428"/>
            <a:chExt cx="11533191" cy="457200"/>
          </a:xfrm>
        </p:grpSpPr>
        <p:sp>
          <p:nvSpPr>
            <p:cNvPr id="8" name="Rounded Rectangle 7"/>
            <p:cNvSpPr/>
            <p:nvPr/>
          </p:nvSpPr>
          <p:spPr>
            <a:xfrm>
              <a:off x="321733" y="1213428"/>
              <a:ext cx="11430000" cy="457200"/>
            </a:xfrm>
            <a:prstGeom prst="roundRect">
              <a:avLst/>
            </a:prstGeom>
            <a:solidFill>
              <a:schemeClr val="bg1">
                <a:lumMod val="85000"/>
              </a:schemeClr>
            </a:solidFill>
            <a:ln w="6350" cmpd="sng">
              <a:noFill/>
            </a:ln>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9" name="TextBox 8"/>
            <p:cNvSpPr txBox="1"/>
            <p:nvPr/>
          </p:nvSpPr>
          <p:spPr>
            <a:xfrm>
              <a:off x="321733" y="1254715"/>
              <a:ext cx="31242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CPU caches all memory</a:t>
              </a:r>
            </a:p>
          </p:txBody>
        </p:sp>
        <p:sp>
          <p:nvSpPr>
            <p:cNvPr id="10" name="TextBox 9"/>
            <p:cNvSpPr txBox="1"/>
            <p:nvPr/>
          </p:nvSpPr>
          <p:spPr>
            <a:xfrm>
              <a:off x="6597124" y="1254715"/>
              <a:ext cx="52578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caches GPU-memory if CPU not caching</a:t>
              </a:r>
            </a:p>
          </p:txBody>
        </p:sp>
        <p:sp>
          <p:nvSpPr>
            <p:cNvPr id="11" name="TextBox 10"/>
            <p:cNvSpPr txBox="1"/>
            <p:nvPr/>
          </p:nvSpPr>
          <p:spPr>
            <a:xfrm>
              <a:off x="3025723" y="1254715"/>
              <a:ext cx="3810000" cy="400110"/>
            </a:xfrm>
            <a:prstGeom prst="rect">
              <a:avLst/>
            </a:prstGeom>
            <a:noFill/>
          </p:spPr>
          <p:txBody>
            <a:bodyPr wrap="square" rtlCol="0">
              <a:spAutoFit/>
            </a:bodyPr>
            <a:lstStyle/>
            <a:p>
              <a:pPr marL="379476" indent="-285750">
                <a:buFont typeface="Wingdings" charset="2"/>
                <a:buChar char="u"/>
              </a:pPr>
              <a:r>
                <a:rPr lang="en-US" sz="1400" b="1" dirty="0" smtClean="0"/>
                <a:t> </a:t>
              </a:r>
              <a:r>
                <a:rPr lang="en-US" sz="2000" b="1" dirty="0" smtClean="0"/>
                <a:t>GPU never caches CPU-memory</a:t>
              </a:r>
            </a:p>
          </p:txBody>
        </p:sp>
      </p:grpSp>
      <p:grpSp>
        <p:nvGrpSpPr>
          <p:cNvPr id="12" name="Group 11"/>
          <p:cNvGrpSpPr/>
          <p:nvPr/>
        </p:nvGrpSpPr>
        <p:grpSpPr>
          <a:xfrm>
            <a:off x="3237801" y="2240088"/>
            <a:ext cx="5716395" cy="3607726"/>
            <a:chOff x="-40555" y="2297671"/>
            <a:chExt cx="5716395" cy="3607726"/>
          </a:xfrm>
        </p:grpSpPr>
        <p:sp>
          <p:nvSpPr>
            <p:cNvPr id="13" name="TextBox 12"/>
            <p:cNvSpPr txBox="1"/>
            <p:nvPr/>
          </p:nvSpPr>
          <p:spPr>
            <a:xfrm>
              <a:off x="2381" y="2574560"/>
              <a:ext cx="1622758" cy="523220"/>
            </a:xfrm>
            <a:prstGeom prst="rect">
              <a:avLst/>
            </a:prstGeom>
            <a:noFill/>
          </p:spPr>
          <p:txBody>
            <a:bodyPr wrap="square" rtlCol="0">
              <a:spAutoFit/>
            </a:bodyPr>
            <a:lstStyle/>
            <a:p>
              <a:pPr algn="ctr"/>
              <a:r>
                <a:rPr lang="en-US" sz="1400" dirty="0" smtClean="0"/>
                <a:t>Reduces DDR traffic from the GPU</a:t>
              </a:r>
              <a:endParaRPr lang="en-US" sz="1400" dirty="0"/>
            </a:p>
          </p:txBody>
        </p:sp>
        <p:sp>
          <p:nvSpPr>
            <p:cNvPr id="14" name="TextBox 13"/>
            <p:cNvSpPr txBox="1"/>
            <p:nvPr/>
          </p:nvSpPr>
          <p:spPr>
            <a:xfrm>
              <a:off x="0" y="5182345"/>
              <a:ext cx="1354975" cy="523220"/>
            </a:xfrm>
            <a:prstGeom prst="rect">
              <a:avLst/>
            </a:prstGeom>
            <a:noFill/>
          </p:spPr>
          <p:txBody>
            <a:bodyPr wrap="square" rtlCol="0">
              <a:spAutoFit/>
            </a:bodyPr>
            <a:lstStyle/>
            <a:p>
              <a:pPr algn="ctr"/>
              <a:r>
                <a:rPr lang="en-US" sz="1400" dirty="0" smtClean="0"/>
                <a:t>Coalesces GPU </a:t>
              </a:r>
              <a:br>
                <a:rPr lang="en-US" sz="1400" dirty="0" smtClean="0"/>
              </a:br>
              <a:r>
                <a:rPr lang="en-US" sz="1400" dirty="0" smtClean="0"/>
                <a:t>requests to DDR</a:t>
              </a:r>
              <a:endParaRPr lang="en-US" sz="1400" dirty="0"/>
            </a:p>
          </p:txBody>
        </p:sp>
        <p:sp>
          <p:nvSpPr>
            <p:cNvPr id="15" name="Rounded Rectangle 14"/>
            <p:cNvSpPr/>
            <p:nvPr/>
          </p:nvSpPr>
          <p:spPr>
            <a:xfrm>
              <a:off x="1838849" y="2395894"/>
              <a:ext cx="1596806" cy="838200"/>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rgbClr val="000000"/>
                </a:solidFill>
              </a:endParaRPr>
            </a:p>
            <a:p>
              <a:pPr algn="ctr"/>
              <a:endParaRPr lang="en-US" sz="1200" b="1" dirty="0">
                <a:solidFill>
                  <a:srgbClr val="000000"/>
                </a:solidFill>
              </a:endParaRPr>
            </a:p>
          </p:txBody>
        </p:sp>
        <p:sp>
          <p:nvSpPr>
            <p:cNvPr id="16" name="Rounded Rectangle 15"/>
            <p:cNvSpPr/>
            <p:nvPr/>
          </p:nvSpPr>
          <p:spPr>
            <a:xfrm>
              <a:off x="1844489" y="4571551"/>
              <a:ext cx="1804665" cy="1333846"/>
            </a:xfrm>
            <a:prstGeom prst="roundRect">
              <a:avLst/>
            </a:prstGeom>
            <a:no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200" b="1" dirty="0" smtClean="0">
                <a:solidFill>
                  <a:srgbClr val="000000"/>
                </a:solidFill>
              </a:endParaRPr>
            </a:p>
            <a:p>
              <a:pPr algn="ctr"/>
              <a:endParaRPr lang="en-US" sz="1200" b="1" dirty="0" smtClean="0">
                <a:solidFill>
                  <a:srgbClr val="000000"/>
                </a:solidFill>
              </a:endParaRPr>
            </a:p>
            <a:p>
              <a:pPr algn="ctr"/>
              <a:endParaRPr lang="en-US" sz="1200" b="1" dirty="0">
                <a:solidFill>
                  <a:srgbClr val="000000"/>
                </a:solidFill>
              </a:endParaRPr>
            </a:p>
          </p:txBody>
        </p:sp>
        <p:sp>
          <p:nvSpPr>
            <p:cNvPr id="17" name="Up-Down Arrow 16"/>
            <p:cNvSpPr/>
            <p:nvPr/>
          </p:nvSpPr>
          <p:spPr>
            <a:xfrm>
              <a:off x="2255747" y="3251104"/>
              <a:ext cx="294404" cy="1328570"/>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8" name="Rounded Rectangle 17"/>
            <p:cNvSpPr/>
            <p:nvPr/>
          </p:nvSpPr>
          <p:spPr>
            <a:xfrm>
              <a:off x="1936707" y="2877735"/>
              <a:ext cx="849518" cy="30479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Directory</a:t>
              </a:r>
              <a:endParaRPr lang="en-US" sz="1200" b="1" dirty="0">
                <a:solidFill>
                  <a:srgbClr val="000000"/>
                </a:solidFill>
              </a:endParaRPr>
            </a:p>
          </p:txBody>
        </p:sp>
        <p:sp>
          <p:nvSpPr>
            <p:cNvPr id="19" name="Rounded Rectangle 18"/>
            <p:cNvSpPr/>
            <p:nvPr/>
          </p:nvSpPr>
          <p:spPr>
            <a:xfrm>
              <a:off x="1945528" y="2466933"/>
              <a:ext cx="849518"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smtClean="0">
                  <a:solidFill>
                    <a:srgbClr val="000000"/>
                  </a:solidFill>
                </a:rPr>
                <a:t>CPUs</a:t>
              </a:r>
              <a:endParaRPr lang="en-US" sz="1200" b="1" dirty="0">
                <a:solidFill>
                  <a:srgbClr val="000000"/>
                </a:solidFill>
              </a:endParaRPr>
            </a:p>
          </p:txBody>
        </p:sp>
        <p:sp>
          <p:nvSpPr>
            <p:cNvPr id="20" name="Rounded Rectangle 19"/>
            <p:cNvSpPr/>
            <p:nvPr/>
          </p:nvSpPr>
          <p:spPr>
            <a:xfrm rot="16200000">
              <a:off x="2813762" y="2612384"/>
              <a:ext cx="609597" cy="42581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Client Cache</a:t>
              </a:r>
              <a:endParaRPr lang="en-US" sz="1200" b="1" dirty="0">
                <a:solidFill>
                  <a:srgbClr val="000000"/>
                </a:solidFill>
              </a:endParaRPr>
            </a:p>
          </p:txBody>
        </p:sp>
        <p:sp>
          <p:nvSpPr>
            <p:cNvPr id="21" name="Up-Down Arrow 20"/>
            <p:cNvSpPr/>
            <p:nvPr/>
          </p:nvSpPr>
          <p:spPr>
            <a:xfrm rot="5400000">
              <a:off x="3741596" y="2466280"/>
              <a:ext cx="199317" cy="668147"/>
            </a:xfrm>
            <a:prstGeom prst="upDown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2" name="Rounded Rectangle 21"/>
            <p:cNvSpPr/>
            <p:nvPr/>
          </p:nvSpPr>
          <p:spPr>
            <a:xfrm>
              <a:off x="2058154" y="5089757"/>
              <a:ext cx="851631" cy="40342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Request </a:t>
              </a:r>
              <a:r>
                <a:rPr lang="en-US" sz="1200" b="1" dirty="0" err="1" smtClean="0">
                  <a:solidFill>
                    <a:srgbClr val="000000"/>
                  </a:solidFill>
                </a:rPr>
                <a:t>Coalescer</a:t>
              </a:r>
              <a:endParaRPr lang="en-US" sz="1200" b="1" dirty="0">
                <a:solidFill>
                  <a:srgbClr val="000000"/>
                </a:solidFill>
              </a:endParaRPr>
            </a:p>
          </p:txBody>
        </p:sp>
        <p:cxnSp>
          <p:nvCxnSpPr>
            <p:cNvPr id="23" name="Straight Arrow Connector 22"/>
            <p:cNvCxnSpPr/>
            <p:nvPr/>
          </p:nvCxnSpPr>
          <p:spPr>
            <a:xfrm>
              <a:off x="1298923" y="53988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07877" y="3346699"/>
              <a:ext cx="3267963" cy="523220"/>
            </a:xfrm>
            <a:prstGeom prst="rect">
              <a:avLst/>
            </a:prstGeom>
            <a:noFill/>
          </p:spPr>
          <p:txBody>
            <a:bodyPr wrap="square" rtlCol="0">
              <a:spAutoFit/>
            </a:bodyPr>
            <a:lstStyle/>
            <a:p>
              <a:pPr marL="285750" indent="-192024">
                <a:buFont typeface="Wingdings" charset="2"/>
                <a:buChar char="§"/>
              </a:pPr>
              <a:r>
                <a:rPr lang="en-US" sz="1400" b="1" dirty="0" smtClean="0"/>
                <a:t>CPU/GPU reads DDR: </a:t>
              </a:r>
            </a:p>
            <a:p>
              <a:pPr marL="93726"/>
              <a:r>
                <a:rPr lang="en-US" sz="1400" b="1" dirty="0"/>
                <a:t> </a:t>
              </a:r>
              <a:r>
                <a:rPr lang="en-US" sz="1400" b="1" dirty="0" smtClean="0"/>
                <a:t>    </a:t>
              </a:r>
              <a:r>
                <a:rPr lang="en-US" sz="1400" dirty="0" smtClean="0"/>
                <a:t>GPU caches </a:t>
              </a:r>
              <a:r>
                <a:rPr lang="en-US" sz="1400" dirty="0" smtClean="0"/>
                <a:t>until </a:t>
              </a:r>
              <a:r>
                <a:rPr lang="en-US" sz="1400" dirty="0" smtClean="0"/>
                <a:t>1</a:t>
              </a:r>
              <a:r>
                <a:rPr lang="en-US" sz="1400" baseline="30000" dirty="0" smtClean="0"/>
                <a:t>st</a:t>
              </a:r>
              <a:r>
                <a:rPr lang="en-US" sz="1400" dirty="0" smtClean="0"/>
                <a:t> write to the page</a:t>
              </a:r>
              <a:endParaRPr lang="en-US" sz="1400" dirty="0"/>
            </a:p>
          </p:txBody>
        </p:sp>
        <p:sp>
          <p:nvSpPr>
            <p:cNvPr id="25" name="TextBox 24"/>
            <p:cNvSpPr txBox="1"/>
            <p:nvPr/>
          </p:nvSpPr>
          <p:spPr>
            <a:xfrm>
              <a:off x="2407877" y="3836654"/>
              <a:ext cx="3144721" cy="738664"/>
            </a:xfrm>
            <a:prstGeom prst="rect">
              <a:avLst/>
            </a:prstGeom>
            <a:noFill/>
          </p:spPr>
          <p:txBody>
            <a:bodyPr wrap="square" rtlCol="0">
              <a:spAutoFit/>
            </a:bodyPr>
            <a:lstStyle/>
            <a:p>
              <a:pPr marL="285750" indent="-192024">
                <a:buFont typeface="Wingdings" charset="2"/>
                <a:buChar char="§"/>
              </a:pPr>
              <a:r>
                <a:rPr lang="en-US" sz="1400" b="1" dirty="0" smtClean="0"/>
                <a:t>CPU/GPU writes DDR:</a:t>
              </a:r>
            </a:p>
            <a:p>
              <a:pPr marL="93726"/>
              <a:r>
                <a:rPr lang="en-US" sz="1400" dirty="0" smtClean="0"/>
                <a:t>     Flush read-only pages in GPU caches</a:t>
              </a:r>
            </a:p>
            <a:p>
              <a:pPr marL="93726"/>
              <a:r>
                <a:rPr lang="en-US" sz="1400" dirty="0"/>
                <a:t> </a:t>
              </a:r>
              <a:r>
                <a:rPr lang="en-US" sz="1400" dirty="0" smtClean="0"/>
                <a:t>    and updates page level protection</a:t>
              </a:r>
            </a:p>
          </p:txBody>
        </p:sp>
        <p:sp>
          <p:nvSpPr>
            <p:cNvPr id="26" name="Rounded Rectangle 25"/>
            <p:cNvSpPr/>
            <p:nvPr/>
          </p:nvSpPr>
          <p:spPr>
            <a:xfrm>
              <a:off x="2058154" y="4630713"/>
              <a:ext cx="977514" cy="39540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Read-only Cache</a:t>
              </a:r>
              <a:endParaRPr lang="en-US" sz="1200" b="1" dirty="0">
                <a:solidFill>
                  <a:srgbClr val="000000"/>
                </a:solidFill>
              </a:endParaRPr>
            </a:p>
          </p:txBody>
        </p:sp>
        <p:cxnSp>
          <p:nvCxnSpPr>
            <p:cNvPr id="27" name="Straight Arrow Connector 26"/>
            <p:cNvCxnSpPr/>
            <p:nvPr/>
          </p:nvCxnSpPr>
          <p:spPr>
            <a:xfrm flipV="1">
              <a:off x="1272056" y="2817759"/>
              <a:ext cx="1633598" cy="12378"/>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8" name="Group 27"/>
            <p:cNvGrpSpPr/>
            <p:nvPr/>
          </p:nvGrpSpPr>
          <p:grpSpPr>
            <a:xfrm>
              <a:off x="4259667" y="2537338"/>
              <a:ext cx="1249141" cy="644769"/>
              <a:chOff x="1223198" y="650631"/>
              <a:chExt cx="894139" cy="644769"/>
            </a:xfrm>
          </p:grpSpPr>
          <p:sp>
            <p:nvSpPr>
              <p:cNvPr id="50" name="Rounded Rectangle 49"/>
              <p:cNvSpPr/>
              <p:nvPr/>
            </p:nvSpPr>
            <p:spPr>
              <a:xfrm>
                <a:off x="1223198" y="6506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51" name="Rounded Rectangle 50"/>
              <p:cNvSpPr/>
              <p:nvPr/>
            </p:nvSpPr>
            <p:spPr>
              <a:xfrm>
                <a:off x="1299399" y="7268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52" name="Rounded Rectangle 51"/>
              <p:cNvSpPr/>
              <p:nvPr/>
            </p:nvSpPr>
            <p:spPr>
              <a:xfrm>
                <a:off x="1375599" y="8030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sp>
            <p:nvSpPr>
              <p:cNvPr id="53" name="Rounded Rectangle 52"/>
              <p:cNvSpPr/>
              <p:nvPr/>
            </p:nvSpPr>
            <p:spPr>
              <a:xfrm>
                <a:off x="1451799" y="879231"/>
                <a:ext cx="665538" cy="416169"/>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DDR4</a:t>
                </a:r>
                <a:endParaRPr lang="en-US" sz="1200" b="1" dirty="0">
                  <a:solidFill>
                    <a:srgbClr val="000000"/>
                  </a:solidFill>
                </a:endParaRPr>
              </a:p>
            </p:txBody>
          </p:sp>
        </p:grpSp>
        <p:sp>
          <p:nvSpPr>
            <p:cNvPr id="29" name="Rounded Rectangle 28"/>
            <p:cNvSpPr/>
            <p:nvPr/>
          </p:nvSpPr>
          <p:spPr>
            <a:xfrm>
              <a:off x="2076404" y="5557204"/>
              <a:ext cx="745177" cy="304799"/>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b="1" dirty="0">
                  <a:solidFill>
                    <a:srgbClr val="000000"/>
                  </a:solidFill>
                </a:rPr>
                <a:t>G</a:t>
              </a:r>
              <a:r>
                <a:rPr lang="en-US" sz="1200" b="1" dirty="0" smtClean="0">
                  <a:solidFill>
                    <a:srgbClr val="000000"/>
                  </a:solidFill>
                </a:rPr>
                <a:t>PU</a:t>
              </a:r>
              <a:endParaRPr lang="en-US" sz="1200" b="1" dirty="0">
                <a:solidFill>
                  <a:srgbClr val="000000"/>
                </a:solidFill>
              </a:endParaRPr>
            </a:p>
          </p:txBody>
        </p:sp>
        <p:sp>
          <p:nvSpPr>
            <p:cNvPr id="30" name="Rounded Rectangle 29"/>
            <p:cNvSpPr/>
            <p:nvPr/>
          </p:nvSpPr>
          <p:spPr>
            <a:xfrm rot="16200000">
              <a:off x="1541351" y="3730032"/>
              <a:ext cx="1032856" cy="39593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b="1" dirty="0" smtClean="0">
                  <a:solidFill>
                    <a:srgbClr val="000000"/>
                  </a:solidFill>
                </a:rPr>
                <a:t>Variable-size Transfer</a:t>
              </a:r>
              <a:endParaRPr lang="en-US" sz="1200" b="1" dirty="0">
                <a:solidFill>
                  <a:srgbClr val="000000"/>
                </a:solidFill>
              </a:endParaRPr>
            </a:p>
          </p:txBody>
        </p:sp>
        <p:pic>
          <p:nvPicPr>
            <p:cNvPr id="31" name="Picture 30"/>
            <p:cNvPicPr>
              <a:picLocks noChangeAspect="1"/>
            </p:cNvPicPr>
            <p:nvPr/>
          </p:nvPicPr>
          <p:blipFill>
            <a:blip r:embed="rId2"/>
            <a:stretch>
              <a:fillRect/>
            </a:stretch>
          </p:blipFill>
          <p:spPr>
            <a:xfrm>
              <a:off x="3689709" y="5089757"/>
              <a:ext cx="569958" cy="268247"/>
            </a:xfrm>
            <a:prstGeom prst="rect">
              <a:avLst/>
            </a:prstGeom>
          </p:spPr>
        </p:pic>
        <p:sp>
          <p:nvSpPr>
            <p:cNvPr id="32" name="TextBox 31"/>
            <p:cNvSpPr txBox="1"/>
            <p:nvPr/>
          </p:nvSpPr>
          <p:spPr>
            <a:xfrm>
              <a:off x="8226" y="4606766"/>
              <a:ext cx="1733540" cy="307777"/>
            </a:xfrm>
            <a:prstGeom prst="rect">
              <a:avLst/>
            </a:prstGeom>
            <a:noFill/>
          </p:spPr>
          <p:txBody>
            <a:bodyPr wrap="square" rtlCol="0">
              <a:spAutoFit/>
            </a:bodyPr>
            <a:lstStyle/>
            <a:p>
              <a:pPr algn="ctr"/>
              <a:r>
                <a:rPr lang="en-US" sz="1400" dirty="0" smtClean="0"/>
                <a:t>Provides safe caching</a:t>
              </a:r>
              <a:endParaRPr lang="en-US" sz="1400" dirty="0"/>
            </a:p>
          </p:txBody>
        </p:sp>
        <p:sp>
          <p:nvSpPr>
            <p:cNvPr id="33" name="TextBox 32"/>
            <p:cNvSpPr txBox="1"/>
            <p:nvPr/>
          </p:nvSpPr>
          <p:spPr>
            <a:xfrm>
              <a:off x="-1242" y="3621303"/>
              <a:ext cx="1841218" cy="523220"/>
            </a:xfrm>
            <a:prstGeom prst="rect">
              <a:avLst/>
            </a:prstGeom>
            <a:noFill/>
          </p:spPr>
          <p:txBody>
            <a:bodyPr wrap="square" rtlCol="0">
              <a:spAutoFit/>
            </a:bodyPr>
            <a:lstStyle/>
            <a:p>
              <a:pPr algn="ctr"/>
              <a:r>
                <a:rPr lang="en-US" sz="1400" dirty="0" smtClean="0"/>
                <a:t>Improves CPU-GPU</a:t>
              </a:r>
              <a:br>
                <a:rPr lang="en-US" sz="1400" dirty="0" smtClean="0"/>
              </a:br>
              <a:r>
                <a:rPr lang="en-US" sz="1400" dirty="0" smtClean="0"/>
                <a:t>interconnect efficiency</a:t>
              </a:r>
              <a:endParaRPr lang="en-US" sz="1400" dirty="0"/>
            </a:p>
          </p:txBody>
        </p:sp>
        <p:sp>
          <p:nvSpPr>
            <p:cNvPr id="34" name="TextBox 33"/>
            <p:cNvSpPr txBox="1"/>
            <p:nvPr/>
          </p:nvSpPr>
          <p:spPr>
            <a:xfrm>
              <a:off x="-40555" y="4941787"/>
              <a:ext cx="401910" cy="400110"/>
            </a:xfrm>
            <a:prstGeom prst="rect">
              <a:avLst/>
            </a:prstGeom>
            <a:noFill/>
          </p:spPr>
          <p:txBody>
            <a:bodyPr wrap="square" rtlCol="0">
              <a:spAutoFit/>
            </a:bodyPr>
            <a:lstStyle/>
            <a:p>
              <a:r>
                <a:rPr lang="en-US" sz="2000" dirty="0" smtClean="0">
                  <a:latin typeface="Wingdings 2" charset="2"/>
                  <a:cs typeface="Wingdings 2" charset="2"/>
                </a:rPr>
                <a:t>u</a:t>
              </a:r>
              <a:endParaRPr lang="en-US" sz="2000" dirty="0">
                <a:latin typeface="Wingdings 2" charset="2"/>
                <a:cs typeface="Wingdings 2" charset="2"/>
              </a:endParaRPr>
            </a:p>
          </p:txBody>
        </p:sp>
        <p:sp>
          <p:nvSpPr>
            <p:cNvPr id="35" name="TextBox 34"/>
            <p:cNvSpPr txBox="1"/>
            <p:nvPr/>
          </p:nvSpPr>
          <p:spPr>
            <a:xfrm>
              <a:off x="-18846" y="3406154"/>
              <a:ext cx="351868" cy="400110"/>
            </a:xfrm>
            <a:prstGeom prst="rect">
              <a:avLst/>
            </a:prstGeom>
            <a:noFill/>
          </p:spPr>
          <p:txBody>
            <a:bodyPr wrap="square" rtlCol="0">
              <a:spAutoFit/>
            </a:bodyPr>
            <a:lstStyle/>
            <a:p>
              <a:r>
                <a:rPr lang="en-US" sz="2000" dirty="0" smtClean="0">
                  <a:latin typeface="Wingdings 2" charset="2"/>
                  <a:cs typeface="Wingdings 2" charset="2"/>
                </a:rPr>
                <a:t>w</a:t>
              </a:r>
              <a:endParaRPr lang="en-US" sz="2000" dirty="0">
                <a:latin typeface="Wingdings 2" charset="2"/>
                <a:cs typeface="Wingdings 2" charset="2"/>
              </a:endParaRPr>
            </a:p>
          </p:txBody>
        </p:sp>
        <p:sp>
          <p:nvSpPr>
            <p:cNvPr id="36" name="TextBox 35"/>
            <p:cNvSpPr txBox="1"/>
            <p:nvPr/>
          </p:nvSpPr>
          <p:spPr>
            <a:xfrm>
              <a:off x="-5149" y="2297671"/>
              <a:ext cx="375457" cy="400110"/>
            </a:xfrm>
            <a:prstGeom prst="rect">
              <a:avLst/>
            </a:prstGeom>
            <a:noFill/>
          </p:spPr>
          <p:txBody>
            <a:bodyPr wrap="square" rtlCol="0">
              <a:spAutoFit/>
            </a:bodyPr>
            <a:lstStyle/>
            <a:p>
              <a:r>
                <a:rPr lang="en-US" sz="2000" dirty="0" smtClean="0">
                  <a:latin typeface="Wingdings 2" charset="2"/>
                  <a:cs typeface="Wingdings 2" charset="2"/>
                </a:rPr>
                <a:t>v</a:t>
              </a:r>
              <a:endParaRPr lang="en-US" sz="2000" dirty="0">
                <a:latin typeface="Wingdings 2" charset="2"/>
                <a:cs typeface="Wingdings 2" charset="2"/>
              </a:endParaRPr>
            </a:p>
          </p:txBody>
        </p:sp>
        <p:sp>
          <p:nvSpPr>
            <p:cNvPr id="37" name="TextBox 36"/>
            <p:cNvSpPr txBox="1"/>
            <p:nvPr/>
          </p:nvSpPr>
          <p:spPr>
            <a:xfrm>
              <a:off x="-22390" y="4371496"/>
              <a:ext cx="409937" cy="400110"/>
            </a:xfrm>
            <a:prstGeom prst="rect">
              <a:avLst/>
            </a:prstGeom>
            <a:noFill/>
          </p:spPr>
          <p:txBody>
            <a:bodyPr wrap="square" rtlCol="0">
              <a:spAutoFit/>
            </a:bodyPr>
            <a:lstStyle/>
            <a:p>
              <a:r>
                <a:rPr lang="en-US" sz="2000" dirty="0" smtClean="0">
                  <a:latin typeface="Wingdings 2" charset="2"/>
                  <a:cs typeface="Wingdings 2" charset="2"/>
                </a:rPr>
                <a:t>x</a:t>
              </a:r>
              <a:endParaRPr lang="en-US" sz="2000" dirty="0">
                <a:latin typeface="Wingdings 2" charset="2"/>
                <a:cs typeface="Wingdings 2" charset="2"/>
              </a:endParaRPr>
            </a:p>
          </p:txBody>
        </p:sp>
        <p:sp>
          <p:nvSpPr>
            <p:cNvPr id="38" name="Rounded Rectangle 37"/>
            <p:cNvSpPr/>
            <p:nvPr/>
          </p:nvSpPr>
          <p:spPr>
            <a:xfrm rot="16200000">
              <a:off x="2895156" y="5027176"/>
              <a:ext cx="890713" cy="426719"/>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200" b="1" dirty="0" smtClean="0">
                  <a:solidFill>
                    <a:srgbClr val="000000"/>
                  </a:solidFill>
                </a:rPr>
                <a:t>Remote Directory</a:t>
              </a:r>
              <a:endParaRPr lang="en-US" sz="1200" b="1" dirty="0">
                <a:solidFill>
                  <a:srgbClr val="000000"/>
                </a:solidFill>
              </a:endParaRPr>
            </a:p>
          </p:txBody>
        </p:sp>
        <p:cxnSp>
          <p:nvCxnSpPr>
            <p:cNvPr id="39" name="Straight Arrow Connector 38"/>
            <p:cNvCxnSpPr/>
            <p:nvPr/>
          </p:nvCxnSpPr>
          <p:spPr>
            <a:xfrm>
              <a:off x="1311623" y="4662275"/>
              <a:ext cx="759231" cy="6895"/>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4275191" y="4772329"/>
              <a:ext cx="1324548" cy="819641"/>
              <a:chOff x="2362200" y="4114800"/>
              <a:chExt cx="1324548" cy="819641"/>
            </a:xfrm>
          </p:grpSpPr>
          <p:sp>
            <p:nvSpPr>
              <p:cNvPr id="42" name="Rounded Rectangle 41"/>
              <p:cNvSpPr/>
              <p:nvPr/>
            </p:nvSpPr>
            <p:spPr>
              <a:xfrm>
                <a:off x="2362200" y="41148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3" name="Rounded Rectangle 42"/>
              <p:cNvSpPr/>
              <p:nvPr/>
            </p:nvSpPr>
            <p:spPr>
              <a:xfrm>
                <a:off x="2415520" y="4158798"/>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4" name="Rounded Rectangle 43"/>
              <p:cNvSpPr/>
              <p:nvPr/>
            </p:nvSpPr>
            <p:spPr>
              <a:xfrm>
                <a:off x="2465073" y="42164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5" name="Rounded Rectangle 44"/>
              <p:cNvSpPr/>
              <p:nvPr/>
            </p:nvSpPr>
            <p:spPr>
              <a:xfrm>
                <a:off x="2526042" y="4279476"/>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6" name="Rounded Rectangle 45"/>
              <p:cNvSpPr/>
              <p:nvPr/>
            </p:nvSpPr>
            <p:spPr>
              <a:xfrm>
                <a:off x="2569961" y="4330700"/>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7" name="Rounded Rectangle 46"/>
              <p:cNvSpPr/>
              <p:nvPr/>
            </p:nvSpPr>
            <p:spPr>
              <a:xfrm>
                <a:off x="2630609" y="4381414"/>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8" name="Rounded Rectangle 47"/>
              <p:cNvSpPr/>
              <p:nvPr/>
            </p:nvSpPr>
            <p:spPr>
              <a:xfrm>
                <a:off x="2679773" y="444186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sp>
            <p:nvSpPr>
              <p:cNvPr id="49" name="Rounded Rectangle 48"/>
              <p:cNvSpPr/>
              <p:nvPr/>
            </p:nvSpPr>
            <p:spPr>
              <a:xfrm>
                <a:off x="2726629" y="4502641"/>
                <a:ext cx="960119" cy="431800"/>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b="1" dirty="0" smtClean="0">
                    <a:solidFill>
                      <a:srgbClr val="000000"/>
                    </a:solidFill>
                  </a:rPr>
                  <a:t>GDDR5</a:t>
                </a:r>
                <a:endParaRPr lang="en-US" sz="1200" b="1" dirty="0">
                  <a:solidFill>
                    <a:srgbClr val="000000"/>
                  </a:solidFill>
                </a:endParaRPr>
              </a:p>
            </p:txBody>
          </p:sp>
        </p:grpSp>
      </p:grpSp>
      <p:sp>
        <p:nvSpPr>
          <p:cNvPr id="80" name="TextBox 79"/>
          <p:cNvSpPr txBox="1"/>
          <p:nvPr/>
        </p:nvSpPr>
        <p:spPr>
          <a:xfrm>
            <a:off x="0" y="6117870"/>
            <a:ext cx="12192000" cy="492443"/>
          </a:xfrm>
          <a:prstGeom prst="rect">
            <a:avLst/>
          </a:prstGeom>
          <a:noFill/>
        </p:spPr>
        <p:txBody>
          <a:bodyPr wrap="square" rtlCol="0">
            <a:spAutoFit/>
          </a:bodyPr>
          <a:lstStyle/>
          <a:p>
            <a:pPr algn="ctr"/>
            <a:r>
              <a:rPr lang="en-US" sz="2600" dirty="0" smtClean="0">
                <a:solidFill>
                  <a:srgbClr val="FF0000"/>
                </a:solidFill>
                <a:latin typeface="Helvetica" charset="0"/>
                <a:ea typeface="Helvetica" charset="0"/>
                <a:cs typeface="Helvetica" charset="0"/>
              </a:rPr>
              <a:t>Micro-architectural enhancements: 93% of HW cache-coherence performance</a:t>
            </a:r>
            <a:endParaRPr lang="en-US" sz="2600" dirty="0">
              <a:solidFill>
                <a:srgbClr val="FF0000"/>
              </a:solidFill>
              <a:latin typeface="Helvetica" charset="0"/>
              <a:ea typeface="Helvetica" charset="0"/>
              <a:cs typeface="Helvetica" charset="0"/>
            </a:endParaRPr>
          </a:p>
        </p:txBody>
      </p:sp>
    </p:spTree>
    <p:extLst>
      <p:ext uri="{BB962C8B-B14F-4D97-AF65-F5344CB8AC3E}">
        <p14:creationId xmlns:p14="http://schemas.microsoft.com/office/powerpoint/2010/main" val="1254129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CPU-GPU Systems</a:t>
            </a:r>
            <a:endParaRPr lang="en-US" dirty="0"/>
          </a:p>
        </p:txBody>
      </p:sp>
      <p:sp>
        <p:nvSpPr>
          <p:cNvPr id="3" name="Content Placeholder 2"/>
          <p:cNvSpPr>
            <a:spLocks noGrp="1"/>
          </p:cNvSpPr>
          <p:nvPr>
            <p:ph idx="1"/>
          </p:nvPr>
        </p:nvSpPr>
        <p:spPr>
          <a:xfrm>
            <a:off x="838200" y="1325563"/>
            <a:ext cx="10744200" cy="4851400"/>
          </a:xfrm>
        </p:spPr>
        <p:txBody>
          <a:bodyPr/>
          <a:lstStyle/>
          <a:p>
            <a:pPr>
              <a:lnSpc>
                <a:spcPct val="150000"/>
              </a:lnSpc>
            </a:pPr>
            <a:r>
              <a:rPr lang="en-US" dirty="0" smtClean="0"/>
              <a:t>BW-AWARE placement maximizes GPU bandwidth utilization</a:t>
            </a:r>
          </a:p>
          <a:p>
            <a:pPr>
              <a:lnSpc>
                <a:spcPct val="150000"/>
              </a:lnSpc>
            </a:pPr>
            <a:endParaRPr lang="en-US" dirty="0" smtClean="0"/>
          </a:p>
          <a:p>
            <a:pPr>
              <a:lnSpc>
                <a:spcPct val="100000"/>
              </a:lnSpc>
            </a:pPr>
            <a:r>
              <a:rPr lang="en-US" dirty="0" smtClean="0"/>
              <a:t>Dynamic page migration: performance with programmability</a:t>
            </a:r>
          </a:p>
          <a:p>
            <a:pPr>
              <a:lnSpc>
                <a:spcPct val="100000"/>
              </a:lnSpc>
            </a:pPr>
            <a:endParaRPr lang="en-US" dirty="0" smtClean="0"/>
          </a:p>
          <a:p>
            <a:pPr>
              <a:lnSpc>
                <a:spcPct val="100000"/>
              </a:lnSpc>
            </a:pPr>
            <a:r>
              <a:rPr lang="en-US" dirty="0" smtClean="0"/>
              <a:t>Selective caching simplifies unified shared memory </a:t>
            </a:r>
          </a:p>
          <a:p>
            <a:pPr lvl="1">
              <a:lnSpc>
                <a:spcPct val="100000"/>
              </a:lnSpc>
            </a:pPr>
            <a:r>
              <a:rPr lang="en-US" dirty="0" smtClean="0"/>
              <a:t>D</a:t>
            </a:r>
            <a:r>
              <a:rPr lang="en-US" dirty="0" smtClean="0"/>
              <a:t>ecouples vendor-specific coherence protocols</a:t>
            </a:r>
          </a:p>
        </p:txBody>
      </p:sp>
      <p:sp>
        <p:nvSpPr>
          <p:cNvPr id="4" name="Slide Number Placeholder 3"/>
          <p:cNvSpPr>
            <a:spLocks noGrp="1"/>
          </p:cNvSpPr>
          <p:nvPr>
            <p:ph type="sldNum" sz="quarter" idx="12"/>
          </p:nvPr>
        </p:nvSpPr>
        <p:spPr/>
        <p:txBody>
          <a:bodyPr/>
          <a:lstStyle/>
          <a:p>
            <a:fld id="{24EAD923-3004-4A31-84C7-9B440B785588}" type="slidenum">
              <a:rPr lang="en-US" smtClean="0"/>
              <a:pPr/>
              <a:t>35</a:t>
            </a:fld>
            <a:endParaRPr lang="en-US" dirty="0"/>
          </a:p>
        </p:txBody>
      </p:sp>
    </p:spTree>
    <p:extLst>
      <p:ext uri="{BB962C8B-B14F-4D97-AF65-F5344CB8AC3E}">
        <p14:creationId xmlns:p14="http://schemas.microsoft.com/office/powerpoint/2010/main" val="7088341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5400" dirty="0" smtClean="0">
                <a:latin typeface="Helvetica Light" charset="0"/>
                <a:ea typeface="Helvetica Light" charset="0"/>
                <a:cs typeface="Helvetica Light" charset="0"/>
              </a:rPr>
              <a:t>Proposal: Thermostat</a:t>
            </a:r>
            <a:endParaRPr lang="en-US" sz="5400" dirty="0">
              <a:latin typeface="Helvetica Light" charset="0"/>
              <a:ea typeface="Helvetica Light" charset="0"/>
              <a:cs typeface="Helvetica Light" charset="0"/>
            </a:endParaRPr>
          </a:p>
        </p:txBody>
      </p:sp>
      <p:sp>
        <p:nvSpPr>
          <p:cNvPr id="8" name="Text Placeholder 7"/>
          <p:cNvSpPr>
            <a:spLocks noGrp="1"/>
          </p:cNvSpPr>
          <p:nvPr>
            <p:ph type="body" idx="1"/>
          </p:nvPr>
        </p:nvSpPr>
        <p:spPr/>
        <p:txBody>
          <a:bodyPr>
            <a:normAutofit/>
          </a:bodyPr>
          <a:lstStyle/>
          <a:p>
            <a:r>
              <a:rPr lang="en-US" sz="2800" dirty="0">
                <a:latin typeface="Helvetica" charset="0"/>
                <a:ea typeface="Helvetica" charset="0"/>
                <a:cs typeface="Helvetica" charset="0"/>
              </a:rPr>
              <a:t>Managing Huge Pages in Two-Tiered Memory in Data-centers</a:t>
            </a:r>
          </a:p>
          <a:p>
            <a:endParaRPr lang="en-US" sz="2800" dirty="0">
              <a:latin typeface="Helvetica Light" charset="0"/>
              <a:ea typeface="Helvetica Light" charset="0"/>
              <a:cs typeface="Helvetica Light" charset="0"/>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36</a:t>
            </a:fld>
            <a:endParaRPr lang="en-US" dirty="0"/>
          </a:p>
        </p:txBody>
      </p:sp>
    </p:spTree>
    <p:extLst>
      <p:ext uri="{BB962C8B-B14F-4D97-AF65-F5344CB8AC3E}">
        <p14:creationId xmlns:p14="http://schemas.microsoft.com/office/powerpoint/2010/main" val="2466401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alphaModFix amt="16000"/>
          </a:blip>
          <a:stretch>
            <a:fillRect/>
          </a:stretch>
        </p:blipFill>
        <p:spPr>
          <a:xfrm>
            <a:off x="1524000" y="-7815"/>
            <a:ext cx="9144000" cy="6858000"/>
          </a:xfrm>
          <a:prstGeom prst="rect">
            <a:avLst/>
          </a:prstGeom>
        </p:spPr>
      </p:pic>
      <p:pic>
        <p:nvPicPr>
          <p:cNvPr id="4" name="Picture 3"/>
          <p:cNvPicPr>
            <a:picLocks noChangeAspect="1"/>
          </p:cNvPicPr>
          <p:nvPr/>
        </p:nvPicPr>
        <p:blipFill>
          <a:blip r:embed="rId3"/>
          <a:stretch>
            <a:fillRect/>
          </a:stretch>
        </p:blipFill>
        <p:spPr>
          <a:xfrm>
            <a:off x="8533497" y="377313"/>
            <a:ext cx="1229455" cy="1675433"/>
          </a:xfrm>
          <a:prstGeom prst="rect">
            <a:avLst/>
          </a:prstGeom>
        </p:spPr>
      </p:pic>
      <p:sp>
        <p:nvSpPr>
          <p:cNvPr id="6" name="Title 1"/>
          <p:cNvSpPr txBox="1">
            <a:spLocks/>
          </p:cNvSpPr>
          <p:nvPr/>
        </p:nvSpPr>
        <p:spPr>
          <a:xfrm>
            <a:off x="1578708" y="377312"/>
            <a:ext cx="7048570" cy="167543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050" dirty="0">
                <a:latin typeface="Helvetica" charset="0"/>
                <a:ea typeface="Helvetica" charset="0"/>
                <a:cs typeface="Helvetica" charset="0"/>
              </a:rPr>
              <a:t>Data-center Memory TCO </a:t>
            </a:r>
          </a:p>
          <a:p>
            <a:pPr algn="ctr">
              <a:lnSpc>
                <a:spcPct val="100000"/>
              </a:lnSpc>
            </a:pPr>
            <a:endParaRPr lang="en-US" sz="1800" dirty="0">
              <a:latin typeface="Helvetica" charset="0"/>
              <a:ea typeface="Helvetica" charset="0"/>
              <a:cs typeface="Helvetica" charset="0"/>
            </a:endParaRPr>
          </a:p>
          <a:p>
            <a:pPr algn="ctr">
              <a:lnSpc>
                <a:spcPct val="100000"/>
              </a:lnSpc>
            </a:pPr>
            <a:r>
              <a:rPr lang="en-US" sz="6600" baseline="30000" dirty="0">
                <a:solidFill>
                  <a:schemeClr val="accent5">
                    <a:lumMod val="75000"/>
                  </a:schemeClr>
                </a:solidFill>
                <a:latin typeface="Helvetica" charset="0"/>
                <a:ea typeface="Helvetica" charset="0"/>
                <a:cs typeface="Helvetica" charset="0"/>
              </a:rPr>
              <a:t>30%</a:t>
            </a:r>
            <a:endParaRPr lang="en-US" sz="6600" dirty="0">
              <a:solidFill>
                <a:schemeClr val="accent5">
                  <a:lumMod val="75000"/>
                </a:schemeClr>
              </a:solidFill>
              <a:latin typeface="Helvetica" charset="0"/>
              <a:ea typeface="Helvetica" charset="0"/>
              <a:cs typeface="Helvetica" charset="0"/>
            </a:endParaRPr>
          </a:p>
        </p:txBody>
      </p:sp>
      <p:sp>
        <p:nvSpPr>
          <p:cNvPr id="3" name="Slide Number Placeholder 2"/>
          <p:cNvSpPr>
            <a:spLocks noGrp="1"/>
          </p:cNvSpPr>
          <p:nvPr>
            <p:ph type="sldNum" sz="quarter" idx="12"/>
          </p:nvPr>
        </p:nvSpPr>
        <p:spPr/>
        <p:txBody>
          <a:bodyPr/>
          <a:lstStyle/>
          <a:p>
            <a:fld id="{8DCDA36E-8518-8A42-9E62-C01FFB93B5EF}" type="slidenum">
              <a:rPr lang="en-US" smtClean="0"/>
              <a:t>37</a:t>
            </a:fld>
            <a:endParaRPr lang="en-US"/>
          </a:p>
        </p:txBody>
      </p:sp>
    </p:spTree>
    <p:extLst>
      <p:ext uri="{BB962C8B-B14F-4D97-AF65-F5344CB8AC3E}">
        <p14:creationId xmlns:p14="http://schemas.microsoft.com/office/powerpoint/2010/main" val="17616507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alphaModFix amt="16000"/>
          </a:blip>
          <a:stretch>
            <a:fillRect/>
          </a:stretch>
        </p:blipFill>
        <p:spPr>
          <a:xfrm>
            <a:off x="1524000" y="-7815"/>
            <a:ext cx="9144000" cy="6858000"/>
          </a:xfrm>
          <a:prstGeom prst="rect">
            <a:avLst/>
          </a:prstGeom>
        </p:spPr>
      </p:pic>
      <p:sp>
        <p:nvSpPr>
          <p:cNvPr id="2" name="Title 1"/>
          <p:cNvSpPr>
            <a:spLocks noGrp="1"/>
          </p:cNvSpPr>
          <p:nvPr>
            <p:ph type="title"/>
          </p:nvPr>
        </p:nvSpPr>
        <p:spPr>
          <a:xfrm>
            <a:off x="1524001" y="3401491"/>
            <a:ext cx="6582232" cy="2573027"/>
          </a:xfrm>
        </p:spPr>
        <p:txBody>
          <a:bodyPr anchor="ctr">
            <a:normAutofit fontScale="90000"/>
          </a:bodyPr>
          <a:lstStyle/>
          <a:p>
            <a:pPr algn="ctr">
              <a:lnSpc>
                <a:spcPct val="100000"/>
              </a:lnSpc>
            </a:pPr>
            <a:r>
              <a:rPr lang="en-US" sz="4500" dirty="0">
                <a:latin typeface="Helvetica" charset="0"/>
                <a:ea typeface="Helvetica" charset="0"/>
                <a:cs typeface="Helvetica" charset="0"/>
              </a:rPr>
              <a:t>New Memory Technology</a:t>
            </a:r>
            <a:r>
              <a:rPr lang="en-US" dirty="0" smtClean="0">
                <a:latin typeface="Helvetica" charset="0"/>
                <a:ea typeface="Helvetica" charset="0"/>
                <a:cs typeface="Helvetica" charset="0"/>
              </a:rPr>
              <a:t/>
            </a:r>
            <a:br>
              <a:rPr lang="en-US" dirty="0" smtClean="0">
                <a:latin typeface="Helvetica" charset="0"/>
                <a:ea typeface="Helvetica" charset="0"/>
                <a:cs typeface="Helvetica" charset="0"/>
              </a:rPr>
            </a:br>
            <a:r>
              <a:rPr lang="en-US" dirty="0">
                <a:latin typeface="Helvetica" charset="0"/>
                <a:ea typeface="Helvetica" charset="0"/>
                <a:cs typeface="Helvetica" charset="0"/>
              </a:rPr>
              <a:t/>
            </a:r>
            <a:br>
              <a:rPr lang="en-US" dirty="0">
                <a:latin typeface="Helvetica" charset="0"/>
                <a:ea typeface="Helvetica" charset="0"/>
                <a:cs typeface="Helvetica" charset="0"/>
              </a:rPr>
            </a:br>
            <a:r>
              <a:rPr lang="en-US" sz="3975" dirty="0">
                <a:solidFill>
                  <a:srgbClr val="00B050"/>
                </a:solidFill>
                <a:latin typeface="Helvetica" charset="0"/>
                <a:ea typeface="Helvetica" charset="0"/>
                <a:cs typeface="Helvetica" charset="0"/>
              </a:rPr>
              <a:t>½ DRAM Cost</a:t>
            </a:r>
            <a:r>
              <a:rPr lang="en-US" dirty="0" smtClean="0">
                <a:solidFill>
                  <a:srgbClr val="00B050"/>
                </a:solidFill>
                <a:latin typeface="Helvetica" charset="0"/>
                <a:ea typeface="Helvetica" charset="0"/>
                <a:cs typeface="Helvetica" charset="0"/>
              </a:rPr>
              <a:t/>
            </a:r>
            <a:br>
              <a:rPr lang="en-US" dirty="0" smtClean="0">
                <a:solidFill>
                  <a:srgbClr val="00B050"/>
                </a:solidFill>
                <a:latin typeface="Helvetica" charset="0"/>
                <a:ea typeface="Helvetica" charset="0"/>
                <a:cs typeface="Helvetica" charset="0"/>
              </a:rPr>
            </a:br>
            <a:r>
              <a:rPr lang="en-US" sz="3975" dirty="0">
                <a:latin typeface="Helvetica" charset="0"/>
                <a:ea typeface="Helvetica" charset="0"/>
                <a:cs typeface="Helvetica" charset="0"/>
              </a:rPr>
              <a:t/>
            </a:r>
            <a:br>
              <a:rPr lang="en-US" sz="3975" dirty="0">
                <a:latin typeface="Helvetica" charset="0"/>
                <a:ea typeface="Helvetica" charset="0"/>
                <a:cs typeface="Helvetica" charset="0"/>
              </a:rPr>
            </a:br>
            <a:r>
              <a:rPr lang="en-US" sz="3975" dirty="0">
                <a:solidFill>
                  <a:srgbClr val="FF0000"/>
                </a:solidFill>
                <a:latin typeface="Helvetica" charset="0"/>
                <a:ea typeface="Helvetica" charset="0"/>
                <a:cs typeface="Helvetica" charset="0"/>
              </a:rPr>
              <a:t>~4x Slower than DRAM</a:t>
            </a:r>
          </a:p>
        </p:txBody>
      </p:sp>
      <p:sp>
        <p:nvSpPr>
          <p:cNvPr id="3" name="Slide Number Placeholder 2"/>
          <p:cNvSpPr>
            <a:spLocks noGrp="1"/>
          </p:cNvSpPr>
          <p:nvPr>
            <p:ph type="sldNum" sz="quarter" idx="12"/>
          </p:nvPr>
        </p:nvSpPr>
        <p:spPr/>
        <p:txBody>
          <a:bodyPr/>
          <a:lstStyle/>
          <a:p>
            <a:fld id="{8DCDA36E-8518-8A42-9E62-C01FFB93B5EF}" type="slidenum">
              <a:rPr lang="en-US" smtClean="0"/>
              <a:t>38</a:t>
            </a:fld>
            <a:endParaRPr lang="en-US"/>
          </a:p>
        </p:txBody>
      </p:sp>
      <p:pic>
        <p:nvPicPr>
          <p:cNvPr id="4" name="Picture 3"/>
          <p:cNvPicPr>
            <a:picLocks noChangeAspect="1"/>
          </p:cNvPicPr>
          <p:nvPr/>
        </p:nvPicPr>
        <p:blipFill>
          <a:blip r:embed="rId3"/>
          <a:stretch>
            <a:fillRect/>
          </a:stretch>
        </p:blipFill>
        <p:spPr>
          <a:xfrm>
            <a:off x="8533497" y="377313"/>
            <a:ext cx="1229455" cy="1675433"/>
          </a:xfrm>
          <a:prstGeom prst="rect">
            <a:avLst/>
          </a:prstGeom>
        </p:spPr>
      </p:pic>
      <p:pic>
        <p:nvPicPr>
          <p:cNvPr id="5" name="Picture 4"/>
          <p:cNvPicPr>
            <a:picLocks noChangeAspect="1"/>
          </p:cNvPicPr>
          <p:nvPr/>
        </p:nvPicPr>
        <p:blipFill>
          <a:blip r:embed="rId4"/>
          <a:stretch>
            <a:fillRect/>
          </a:stretch>
        </p:blipFill>
        <p:spPr>
          <a:xfrm>
            <a:off x="8106234" y="3496238"/>
            <a:ext cx="2444113" cy="2234949"/>
          </a:xfrm>
          <a:prstGeom prst="rect">
            <a:avLst/>
          </a:prstGeom>
        </p:spPr>
      </p:pic>
      <p:sp>
        <p:nvSpPr>
          <p:cNvPr id="6" name="Title 1"/>
          <p:cNvSpPr txBox="1">
            <a:spLocks/>
          </p:cNvSpPr>
          <p:nvPr/>
        </p:nvSpPr>
        <p:spPr>
          <a:xfrm>
            <a:off x="1578708" y="377312"/>
            <a:ext cx="7048570" cy="1675432"/>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050" dirty="0">
                <a:latin typeface="Helvetica" charset="0"/>
                <a:ea typeface="Helvetica" charset="0"/>
                <a:cs typeface="Helvetica" charset="0"/>
              </a:rPr>
              <a:t>Data-center Memory TCO </a:t>
            </a:r>
          </a:p>
          <a:p>
            <a:pPr algn="ctr">
              <a:lnSpc>
                <a:spcPct val="100000"/>
              </a:lnSpc>
            </a:pPr>
            <a:endParaRPr lang="en-US" sz="1800" dirty="0">
              <a:latin typeface="Helvetica" charset="0"/>
              <a:ea typeface="Helvetica" charset="0"/>
              <a:cs typeface="Helvetica" charset="0"/>
            </a:endParaRPr>
          </a:p>
          <a:p>
            <a:pPr algn="ctr">
              <a:lnSpc>
                <a:spcPct val="100000"/>
              </a:lnSpc>
            </a:pPr>
            <a:r>
              <a:rPr lang="en-US" sz="6600" baseline="30000" dirty="0">
                <a:solidFill>
                  <a:schemeClr val="accent5">
                    <a:lumMod val="75000"/>
                  </a:schemeClr>
                </a:solidFill>
                <a:latin typeface="Helvetica" charset="0"/>
                <a:ea typeface="Helvetica" charset="0"/>
                <a:cs typeface="Helvetica" charset="0"/>
              </a:rPr>
              <a:t>30%</a:t>
            </a:r>
            <a:endParaRPr lang="en-US" sz="6600" dirty="0">
              <a:solidFill>
                <a:schemeClr val="accent5">
                  <a:lumMod val="75000"/>
                </a:schemeClr>
              </a:solidFill>
              <a:latin typeface="Helvetica" charset="0"/>
              <a:ea typeface="Helvetica" charset="0"/>
              <a:cs typeface="Helvetica" charset="0"/>
            </a:endParaRPr>
          </a:p>
        </p:txBody>
      </p:sp>
    </p:spTree>
    <p:extLst>
      <p:ext uri="{BB962C8B-B14F-4D97-AF65-F5344CB8AC3E}">
        <p14:creationId xmlns:p14="http://schemas.microsoft.com/office/powerpoint/2010/main" val="7078367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365129"/>
            <a:ext cx="9144000" cy="1325563"/>
          </a:xfrm>
        </p:spPr>
        <p:txBody>
          <a:bodyPr>
            <a:normAutofit fontScale="90000"/>
          </a:bodyPr>
          <a:lstStyle/>
          <a:p>
            <a:pPr algn="ctr"/>
            <a:r>
              <a:rPr lang="en-US" dirty="0">
                <a:latin typeface="Helvetica Light" charset="0"/>
                <a:ea typeface="Helvetica Light" charset="0"/>
                <a:cs typeface="Helvetica Light" charset="0"/>
              </a:rPr>
              <a:t>Reduce Data-center Memory TCO  </a:t>
            </a:r>
            <a:br>
              <a:rPr lang="en-US" dirty="0">
                <a:latin typeface="Helvetica Light" charset="0"/>
                <a:ea typeface="Helvetica Light" charset="0"/>
                <a:cs typeface="Helvetica Light" charset="0"/>
              </a:rPr>
            </a:br>
            <a:r>
              <a:rPr lang="en-US" dirty="0">
                <a:latin typeface="Helvetica Light" charset="0"/>
                <a:ea typeface="Helvetica Light" charset="0"/>
                <a:cs typeface="Helvetica Light" charset="0"/>
              </a:rPr>
              <a:t>&amp;&amp; </a:t>
            </a:r>
            <a:br>
              <a:rPr lang="en-US" dirty="0">
                <a:latin typeface="Helvetica Light" charset="0"/>
                <a:ea typeface="Helvetica Light" charset="0"/>
                <a:cs typeface="Helvetica Light" charset="0"/>
              </a:rPr>
            </a:br>
            <a:r>
              <a:rPr lang="en-US" dirty="0">
                <a:latin typeface="Helvetica Light" charset="0"/>
                <a:ea typeface="Helvetica Light" charset="0"/>
                <a:cs typeface="Helvetica Light" charset="0"/>
              </a:rPr>
              <a:t>Service Level Guarantees</a:t>
            </a:r>
          </a:p>
        </p:txBody>
      </p:sp>
      <p:sp>
        <p:nvSpPr>
          <p:cNvPr id="3" name="Slide Number Placeholder 2"/>
          <p:cNvSpPr>
            <a:spLocks noGrp="1"/>
          </p:cNvSpPr>
          <p:nvPr>
            <p:ph type="sldNum" sz="quarter" idx="12"/>
          </p:nvPr>
        </p:nvSpPr>
        <p:spPr/>
        <p:txBody>
          <a:bodyPr/>
          <a:lstStyle/>
          <a:p>
            <a:fld id="{8DCDA36E-8518-8A42-9E62-C01FFB93B5EF}" type="slidenum">
              <a:rPr lang="en-US" smtClean="0"/>
              <a:t>39</a:t>
            </a:fld>
            <a:endParaRPr lang="en-US"/>
          </a:p>
        </p:txBody>
      </p:sp>
      <p:pic>
        <p:nvPicPr>
          <p:cNvPr id="4" name="Picture 3"/>
          <p:cNvPicPr>
            <a:picLocks noChangeAspect="1"/>
          </p:cNvPicPr>
          <p:nvPr/>
        </p:nvPicPr>
        <p:blipFill>
          <a:blip r:embed="rId2"/>
          <a:stretch>
            <a:fillRect/>
          </a:stretch>
        </p:blipFill>
        <p:spPr>
          <a:xfrm>
            <a:off x="2085975" y="2226469"/>
            <a:ext cx="8020050" cy="4495800"/>
          </a:xfrm>
          <a:prstGeom prst="rect">
            <a:avLst/>
          </a:prstGeom>
        </p:spPr>
      </p:pic>
    </p:spTree>
    <p:extLst>
      <p:ext uri="{BB962C8B-B14F-4D97-AF65-F5344CB8AC3E}">
        <p14:creationId xmlns:p14="http://schemas.microsoft.com/office/powerpoint/2010/main" val="17005382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4EAD923-3004-4A31-84C7-9B440B785588}" type="slidenum">
              <a:rPr lang="en-US" smtClean="0"/>
              <a:pPr/>
              <a:t>4</a:t>
            </a:fld>
            <a:endParaRPr lang="en-US" dirty="0"/>
          </a:p>
        </p:txBody>
      </p:sp>
      <p:grpSp>
        <p:nvGrpSpPr>
          <p:cNvPr id="22" name="Group 21"/>
          <p:cNvGrpSpPr/>
          <p:nvPr/>
        </p:nvGrpSpPr>
        <p:grpSpPr>
          <a:xfrm>
            <a:off x="3459480" y="3206783"/>
            <a:ext cx="5547360" cy="1493452"/>
            <a:chOff x="5806440" y="3293900"/>
            <a:chExt cx="5547360" cy="1493452"/>
          </a:xfrm>
        </p:grpSpPr>
        <p:grpSp>
          <p:nvGrpSpPr>
            <p:cNvPr id="5" name="Group 4"/>
            <p:cNvGrpSpPr/>
            <p:nvPr/>
          </p:nvGrpSpPr>
          <p:grpSpPr>
            <a:xfrm>
              <a:off x="5806440" y="3293900"/>
              <a:ext cx="5547360" cy="1493452"/>
              <a:chOff x="925299" y="3600290"/>
              <a:chExt cx="5547360" cy="1493452"/>
            </a:xfrm>
          </p:grpSpPr>
          <p:sp>
            <p:nvSpPr>
              <p:cNvPr id="7" name="TextBox 6"/>
              <p:cNvSpPr txBox="1"/>
              <p:nvPr/>
            </p:nvSpPr>
            <p:spPr>
              <a:xfrm>
                <a:off x="1666446" y="4570522"/>
                <a:ext cx="3756453" cy="523220"/>
              </a:xfrm>
              <a:prstGeom prst="rect">
                <a:avLst/>
              </a:prstGeom>
              <a:noFill/>
            </p:spPr>
            <p:txBody>
              <a:bodyPr wrap="square" rtlCol="0">
                <a:spAutoFit/>
              </a:bodyPr>
              <a:lstStyle/>
              <a:p>
                <a:pPr algn="ctr"/>
                <a:r>
                  <a:rPr lang="en-US" sz="2800" dirty="0" smtClean="0">
                    <a:latin typeface="Helvetica Light" charset="0"/>
                    <a:ea typeface="Helvetica Light" charset="0"/>
                    <a:cs typeface="Helvetica Light" charset="0"/>
                  </a:rPr>
                  <a:t>Optimized for latency</a:t>
                </a:r>
                <a:endParaRPr lang="en-US" sz="2800" dirty="0">
                  <a:latin typeface="Helvetica Light" charset="0"/>
                  <a:ea typeface="Helvetica Light" charset="0"/>
                  <a:cs typeface="Helvetica Light" charset="0"/>
                </a:endParaRPr>
              </a:p>
            </p:txBody>
          </p:sp>
          <p:sp>
            <p:nvSpPr>
              <p:cNvPr id="8" name="Rounded Rectangle 7"/>
              <p:cNvSpPr/>
              <p:nvPr/>
            </p:nvSpPr>
            <p:spPr>
              <a:xfrm>
                <a:off x="925299" y="3600290"/>
                <a:ext cx="1013460" cy="9395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latin typeface="Helvetica Light" charset="0"/>
                    <a:ea typeface="Helvetica Light" charset="0"/>
                    <a:cs typeface="Helvetica Light" charset="0"/>
                  </a:rPr>
                  <a:t>Core</a:t>
                </a:r>
                <a:endParaRPr lang="en-US" sz="2400" dirty="0">
                  <a:latin typeface="Helvetica Light" charset="0"/>
                  <a:ea typeface="Helvetica Light" charset="0"/>
                  <a:cs typeface="Helvetica Light" charset="0"/>
                </a:endParaRPr>
              </a:p>
            </p:txBody>
          </p:sp>
          <p:sp>
            <p:nvSpPr>
              <p:cNvPr id="9" name="Rounded Rectangle 8"/>
              <p:cNvSpPr/>
              <p:nvPr/>
            </p:nvSpPr>
            <p:spPr>
              <a:xfrm>
                <a:off x="4694659" y="3790790"/>
                <a:ext cx="1778000" cy="60642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smtClean="0">
                    <a:latin typeface="Helvetica Light" charset="0"/>
                    <a:ea typeface="Helvetica Light" charset="0"/>
                    <a:cs typeface="Helvetica Light" charset="0"/>
                  </a:rPr>
                  <a:t>Memory</a:t>
                </a:r>
                <a:endParaRPr lang="en-US" sz="2400" dirty="0">
                  <a:latin typeface="Helvetica Light" charset="0"/>
                  <a:ea typeface="Helvetica Light" charset="0"/>
                  <a:cs typeface="Helvetica Light" charset="0"/>
                </a:endParaRPr>
              </a:p>
            </p:txBody>
          </p:sp>
        </p:grpSp>
        <p:cxnSp>
          <p:nvCxnSpPr>
            <p:cNvPr id="18" name="Straight Arrow Connector 17"/>
            <p:cNvCxnSpPr>
              <a:stCxn id="9" idx="1"/>
              <a:endCxn id="8" idx="3"/>
            </p:cNvCxnSpPr>
            <p:nvPr/>
          </p:nvCxnSpPr>
          <p:spPr>
            <a:xfrm flipH="1" flipV="1">
              <a:off x="6819900" y="3763682"/>
              <a:ext cx="2755900" cy="23931"/>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5220766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new with 2-Tier Memory?</a:t>
            </a:r>
            <a:endParaRPr lang="en-US" dirty="0"/>
          </a:p>
        </p:txBody>
      </p:sp>
      <p:sp>
        <p:nvSpPr>
          <p:cNvPr id="3" name="Content Placeholder 2"/>
          <p:cNvSpPr>
            <a:spLocks noGrp="1"/>
          </p:cNvSpPr>
          <p:nvPr>
            <p:ph idx="1"/>
          </p:nvPr>
        </p:nvSpPr>
        <p:spPr/>
        <p:txBody>
          <a:bodyPr/>
          <a:lstStyle/>
          <a:p>
            <a:pPr marL="0" indent="0" algn="ctr">
              <a:buNone/>
            </a:pPr>
            <a:r>
              <a:rPr lang="en-US" sz="5400" dirty="0" smtClean="0">
                <a:solidFill>
                  <a:srgbClr val="FF0000"/>
                </a:solidFill>
              </a:rPr>
              <a:t>Huge Pages</a:t>
            </a:r>
          </a:p>
          <a:p>
            <a:pPr marL="457200" lvl="1" indent="0" algn="ctr">
              <a:buNone/>
            </a:pPr>
            <a:endParaRPr lang="en-US" dirty="0">
              <a:solidFill>
                <a:srgbClr val="FF0000"/>
              </a:solidFill>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40</a:t>
            </a:fld>
            <a:endParaRPr lang="en-US" dirty="0"/>
          </a:p>
        </p:txBody>
      </p:sp>
    </p:spTree>
    <p:extLst>
      <p:ext uri="{BB962C8B-B14F-4D97-AF65-F5344CB8AC3E}">
        <p14:creationId xmlns:p14="http://schemas.microsoft.com/office/powerpoint/2010/main" val="1952857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Huge </a:t>
            </a:r>
            <a:r>
              <a:rPr lang="en-US" dirty="0" smtClean="0"/>
              <a:t>Pages – </a:t>
            </a:r>
            <a:br>
              <a:rPr lang="en-US" dirty="0" smtClean="0"/>
            </a:br>
            <a:r>
              <a:rPr lang="en-US" dirty="0" smtClean="0"/>
              <a:t>Improve Performance</a:t>
            </a:r>
            <a:endParaRPr lang="en-US" dirty="0"/>
          </a:p>
        </p:txBody>
      </p:sp>
      <p:sp>
        <p:nvSpPr>
          <p:cNvPr id="3" name="Content Placeholder 2"/>
          <p:cNvSpPr>
            <a:spLocks noGrp="1"/>
          </p:cNvSpPr>
          <p:nvPr>
            <p:ph idx="1"/>
          </p:nvPr>
        </p:nvSpPr>
        <p:spPr>
          <a:xfrm>
            <a:off x="838200" y="1825625"/>
            <a:ext cx="10515600" cy="4351338"/>
          </a:xfrm>
        </p:spPr>
        <p:txBody>
          <a:bodyPr anchor="ctr"/>
          <a:lstStyle/>
          <a:p>
            <a:r>
              <a:rPr lang="en-US" dirty="0"/>
              <a:t>Regular OS pages: 4KB, Huge pages: </a:t>
            </a:r>
            <a:r>
              <a:rPr lang="en-US" dirty="0" smtClean="0"/>
              <a:t>2MB</a:t>
            </a:r>
          </a:p>
          <a:p>
            <a:pPr marL="0" indent="0">
              <a:buNone/>
            </a:pPr>
            <a:endParaRPr lang="en-US" dirty="0"/>
          </a:p>
          <a:p>
            <a:r>
              <a:rPr lang="en-US" dirty="0"/>
              <a:t>Advantages: </a:t>
            </a:r>
          </a:p>
          <a:p>
            <a:pPr lvl="1"/>
            <a:r>
              <a:rPr lang="en-US" dirty="0" smtClean="0"/>
              <a:t>Fewer TLB </a:t>
            </a:r>
            <a:r>
              <a:rPr lang="en-US" dirty="0"/>
              <a:t>misses</a:t>
            </a:r>
          </a:p>
          <a:p>
            <a:pPr lvl="1"/>
            <a:r>
              <a:rPr lang="en-US" dirty="0"/>
              <a:t>Faster TLB misses (3-level lookup instead of 4</a:t>
            </a:r>
            <a:r>
              <a:rPr lang="en-US" dirty="0" smtClean="0"/>
              <a:t>)</a:t>
            </a:r>
          </a:p>
          <a:p>
            <a:pPr marL="457200" lvl="1" indent="0">
              <a:buNone/>
            </a:pPr>
            <a:endParaRPr lang="en-US" dirty="0"/>
          </a:p>
          <a:p>
            <a:r>
              <a:rPr lang="en-US" dirty="0"/>
              <a:t>Performance gain of 10-15% with huge pages</a:t>
            </a:r>
          </a:p>
        </p:txBody>
      </p:sp>
      <p:sp>
        <p:nvSpPr>
          <p:cNvPr id="4" name="Slide Number Placeholder 3"/>
          <p:cNvSpPr>
            <a:spLocks noGrp="1"/>
          </p:cNvSpPr>
          <p:nvPr>
            <p:ph type="sldNum" sz="quarter" idx="12"/>
          </p:nvPr>
        </p:nvSpPr>
        <p:spPr/>
        <p:txBody>
          <a:bodyPr/>
          <a:lstStyle/>
          <a:p>
            <a:fld id="{8DCDA36E-8518-8A42-9E62-C01FFB93B5EF}" type="slidenum">
              <a:rPr lang="en-US" smtClean="0"/>
              <a:t>41</a:t>
            </a:fld>
            <a:endParaRPr lang="en-US"/>
          </a:p>
        </p:txBody>
      </p:sp>
    </p:spTree>
    <p:extLst>
      <p:ext uri="{BB962C8B-B14F-4D97-AF65-F5344CB8AC3E}">
        <p14:creationId xmlns:p14="http://schemas.microsoft.com/office/powerpoint/2010/main" val="9891956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11200"/>
            <a:ext cx="10515600" cy="5465763"/>
          </a:xfrm>
        </p:spPr>
        <p:txBody>
          <a:bodyPr>
            <a:normAutofit/>
          </a:bodyPr>
          <a:lstStyle/>
          <a:p>
            <a:pPr marL="0" indent="0" algn="ctr">
              <a:buNone/>
            </a:pPr>
            <a:r>
              <a:rPr lang="en-US" sz="6000" dirty="0" smtClean="0">
                <a:solidFill>
                  <a:srgbClr val="FF0000"/>
                </a:solidFill>
              </a:rPr>
              <a:t>BUT</a:t>
            </a:r>
            <a:endParaRPr lang="en-US" sz="6000" dirty="0">
              <a:solidFill>
                <a:srgbClr val="FF0000"/>
              </a:solidFill>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42</a:t>
            </a:fld>
            <a:endParaRPr lang="en-US" dirty="0"/>
          </a:p>
        </p:txBody>
      </p:sp>
    </p:spTree>
    <p:extLst>
      <p:ext uri="{BB962C8B-B14F-4D97-AF65-F5344CB8AC3E}">
        <p14:creationId xmlns:p14="http://schemas.microsoft.com/office/powerpoint/2010/main" val="1243668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Huge Pages in 2-Tier Memory</a:t>
            </a:r>
            <a:endParaRPr lang="en-US" dirty="0"/>
          </a:p>
        </p:txBody>
      </p:sp>
      <p:sp>
        <p:nvSpPr>
          <p:cNvPr id="3" name="Content Placeholder 2"/>
          <p:cNvSpPr>
            <a:spLocks noGrp="1"/>
          </p:cNvSpPr>
          <p:nvPr>
            <p:ph idx="1"/>
          </p:nvPr>
        </p:nvSpPr>
        <p:spPr>
          <a:xfrm>
            <a:off x="838200" y="1325563"/>
            <a:ext cx="10515600" cy="4851400"/>
          </a:xfrm>
        </p:spPr>
        <p:txBody>
          <a:bodyPr/>
          <a:lstStyle/>
          <a:p>
            <a:pPr marL="514350" indent="-514350">
              <a:buFont typeface="+mj-lt"/>
              <a:buAutoNum type="arabicPeriod"/>
            </a:pPr>
            <a:r>
              <a:rPr lang="en-US" dirty="0" smtClean="0"/>
              <a:t>Reduces fraction of cold data to be put into slow memory</a:t>
            </a:r>
          </a:p>
          <a:p>
            <a:pPr marL="514350" indent="-514350">
              <a:buFont typeface="+mj-lt"/>
              <a:buAutoNum type="arabicPeriod"/>
            </a:pPr>
            <a:endParaRPr lang="en-US" dirty="0"/>
          </a:p>
          <a:p>
            <a:pPr marL="514350" indent="-514350">
              <a:buFont typeface="+mj-lt"/>
              <a:buAutoNum type="arabicPeriod"/>
            </a:pPr>
            <a:endParaRPr lang="en-US" dirty="0" smtClean="0"/>
          </a:p>
          <a:p>
            <a:pPr marL="514350" indent="-514350">
              <a:buFont typeface="+mj-lt"/>
              <a:buAutoNum type="arabicPeriod"/>
            </a:pPr>
            <a:endParaRPr lang="en-US" dirty="0" smtClean="0"/>
          </a:p>
          <a:p>
            <a:pPr marL="514350" indent="-514350">
              <a:buFont typeface="+mj-lt"/>
              <a:buAutoNum type="arabicPeriod"/>
            </a:pPr>
            <a:r>
              <a:rPr lang="en-US" dirty="0" smtClean="0"/>
              <a:t>Expensive to migrate data at 2MB granularity</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43</a:t>
            </a:fld>
            <a:endParaRPr lang="en-US" dirty="0"/>
          </a:p>
        </p:txBody>
      </p:sp>
    </p:spTree>
    <p:extLst>
      <p:ext uri="{BB962C8B-B14F-4D97-AF65-F5344CB8AC3E}">
        <p14:creationId xmlns:p14="http://schemas.microsoft.com/office/powerpoint/2010/main" val="7901239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Thermostat – </a:t>
            </a:r>
            <a:br>
              <a:rPr lang="en-US" dirty="0" smtClean="0"/>
            </a:br>
            <a:r>
              <a:rPr lang="en-US" dirty="0" smtClean="0"/>
              <a:t>Make </a:t>
            </a:r>
            <a:r>
              <a:rPr lang="en-US" dirty="0"/>
              <a:t>S</a:t>
            </a:r>
            <a:r>
              <a:rPr lang="en-US" dirty="0" smtClean="0"/>
              <a:t>low </a:t>
            </a:r>
            <a:r>
              <a:rPr lang="en-US" dirty="0"/>
              <a:t>M</a:t>
            </a:r>
            <a:r>
              <a:rPr lang="en-US" dirty="0" smtClean="0"/>
              <a:t>emory </a:t>
            </a:r>
            <a:r>
              <a:rPr lang="en-US" dirty="0"/>
              <a:t>U</a:t>
            </a:r>
            <a:r>
              <a:rPr lang="en-US" dirty="0" smtClean="0"/>
              <a:t>sable in Data-centers</a:t>
            </a:r>
            <a:endParaRPr lang="en-US" dirty="0"/>
          </a:p>
        </p:txBody>
      </p:sp>
      <p:sp>
        <p:nvSpPr>
          <p:cNvPr id="3" name="Content Placeholder 2"/>
          <p:cNvSpPr>
            <a:spLocks noGrp="1"/>
          </p:cNvSpPr>
          <p:nvPr>
            <p:ph idx="1"/>
          </p:nvPr>
        </p:nvSpPr>
        <p:spPr/>
        <p:txBody>
          <a:bodyPr anchor="ctr"/>
          <a:lstStyle/>
          <a:p>
            <a:r>
              <a:rPr lang="en-US" dirty="0" smtClean="0"/>
              <a:t>Detect cold pages</a:t>
            </a:r>
          </a:p>
          <a:p>
            <a:endParaRPr lang="en-US" dirty="0" smtClean="0"/>
          </a:p>
          <a:p>
            <a:r>
              <a:rPr lang="en-US" dirty="0" smtClean="0"/>
              <a:t>Hot spots in otherwise cold huge pages</a:t>
            </a:r>
          </a:p>
          <a:p>
            <a:endParaRPr lang="en-US" dirty="0" smtClean="0"/>
          </a:p>
          <a:p>
            <a:r>
              <a:rPr lang="en-US" dirty="0" smtClean="0"/>
              <a:t>Multiple page mappings to fast and slow memory</a:t>
            </a:r>
            <a:endParaRPr lang="en-US" dirty="0" smtClean="0"/>
          </a:p>
        </p:txBody>
      </p:sp>
      <p:sp>
        <p:nvSpPr>
          <p:cNvPr id="4" name="Slide Number Placeholder 3"/>
          <p:cNvSpPr>
            <a:spLocks noGrp="1"/>
          </p:cNvSpPr>
          <p:nvPr>
            <p:ph type="sldNum" sz="quarter" idx="12"/>
          </p:nvPr>
        </p:nvSpPr>
        <p:spPr/>
        <p:txBody>
          <a:bodyPr/>
          <a:lstStyle/>
          <a:p>
            <a:fld id="{8DCDA36E-8518-8A42-9E62-C01FFB93B5EF}" type="slidenum">
              <a:rPr lang="en-US" smtClean="0"/>
              <a:t>44</a:t>
            </a:fld>
            <a:endParaRPr lang="en-US"/>
          </a:p>
        </p:txBody>
      </p:sp>
    </p:spTree>
    <p:extLst>
      <p:ext uri="{BB962C8B-B14F-4D97-AF65-F5344CB8AC3E}">
        <p14:creationId xmlns:p14="http://schemas.microsoft.com/office/powerpoint/2010/main" val="856862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Memory Hierarchy</a:t>
            </a:r>
            <a:endParaRPr lang="en-US" dirty="0"/>
          </a:p>
        </p:txBody>
      </p:sp>
      <p:sp>
        <p:nvSpPr>
          <p:cNvPr id="3" name="Slide Number Placeholder 2"/>
          <p:cNvSpPr>
            <a:spLocks noGrp="1"/>
          </p:cNvSpPr>
          <p:nvPr>
            <p:ph type="sldNum" sz="quarter" idx="12"/>
          </p:nvPr>
        </p:nvSpPr>
        <p:spPr/>
        <p:txBody>
          <a:bodyPr/>
          <a:lstStyle/>
          <a:p>
            <a:fld id="{8DCDA36E-8518-8A42-9E62-C01FFB93B5EF}" type="slidenum">
              <a:rPr lang="en-US" smtClean="0"/>
              <a:t>45</a:t>
            </a:fld>
            <a:endParaRPr lang="en-US"/>
          </a:p>
        </p:txBody>
      </p:sp>
      <p:grpSp>
        <p:nvGrpSpPr>
          <p:cNvPr id="7" name="Group 6"/>
          <p:cNvGrpSpPr/>
          <p:nvPr/>
        </p:nvGrpSpPr>
        <p:grpSpPr>
          <a:xfrm>
            <a:off x="3405633" y="1803183"/>
            <a:ext cx="4968895" cy="4735729"/>
            <a:chOff x="3088133" y="1905000"/>
            <a:chExt cx="4968895" cy="4735729"/>
          </a:xfrm>
        </p:grpSpPr>
        <p:sp>
          <p:nvSpPr>
            <p:cNvPr id="18" name="TextBox 17"/>
            <p:cNvSpPr txBox="1"/>
            <p:nvPr/>
          </p:nvSpPr>
          <p:spPr>
            <a:xfrm>
              <a:off x="6277471" y="3243371"/>
              <a:ext cx="1723964" cy="646331"/>
            </a:xfrm>
            <a:prstGeom prst="rect">
              <a:avLst/>
            </a:prstGeom>
            <a:noFill/>
          </p:spPr>
          <p:txBody>
            <a:bodyPr wrap="square" rtlCol="0">
              <a:spAutoFit/>
            </a:bodyPr>
            <a:lstStyle/>
            <a:p>
              <a:pPr algn="ctr"/>
              <a:r>
                <a:rPr lang="en-US" dirty="0"/>
                <a:t>Fast </a:t>
              </a:r>
              <a:r>
                <a:rPr lang="en-US" dirty="0" smtClean="0"/>
                <a:t>Memory</a:t>
              </a:r>
            </a:p>
            <a:p>
              <a:pPr algn="ctr"/>
              <a:r>
                <a:rPr lang="en-US" dirty="0" smtClean="0"/>
                <a:t>(DRAM)</a:t>
              </a:r>
              <a:endParaRPr lang="en-US" dirty="0"/>
            </a:p>
          </p:txBody>
        </p:sp>
        <p:sp>
          <p:nvSpPr>
            <p:cNvPr id="19" name="TextBox 18"/>
            <p:cNvSpPr txBox="1"/>
            <p:nvPr/>
          </p:nvSpPr>
          <p:spPr>
            <a:xfrm>
              <a:off x="3659245" y="5994398"/>
              <a:ext cx="1607325" cy="646331"/>
            </a:xfrm>
            <a:prstGeom prst="rect">
              <a:avLst/>
            </a:prstGeom>
            <a:noFill/>
          </p:spPr>
          <p:txBody>
            <a:bodyPr wrap="square" rtlCol="0">
              <a:spAutoFit/>
            </a:bodyPr>
            <a:lstStyle/>
            <a:p>
              <a:pPr algn="ctr"/>
              <a:r>
                <a:rPr lang="en-US" dirty="0"/>
                <a:t>Slow </a:t>
              </a:r>
              <a:r>
                <a:rPr lang="en-US" dirty="0" smtClean="0"/>
                <a:t>Memory</a:t>
              </a:r>
            </a:p>
            <a:p>
              <a:pPr algn="ctr"/>
              <a:r>
                <a:rPr lang="en-US" dirty="0" smtClean="0"/>
                <a:t>(3D X Point)</a:t>
              </a:r>
              <a:endParaRPr lang="en-US" dirty="0"/>
            </a:p>
          </p:txBody>
        </p:sp>
        <p:sp>
          <p:nvSpPr>
            <p:cNvPr id="25" name="TextBox 24"/>
            <p:cNvSpPr txBox="1"/>
            <p:nvPr/>
          </p:nvSpPr>
          <p:spPr>
            <a:xfrm>
              <a:off x="4612133" y="1942068"/>
              <a:ext cx="1246339" cy="369332"/>
            </a:xfrm>
            <a:prstGeom prst="rect">
              <a:avLst/>
            </a:prstGeom>
            <a:noFill/>
          </p:spPr>
          <p:txBody>
            <a:bodyPr wrap="square" rtlCol="0">
              <a:spAutoFit/>
            </a:bodyPr>
            <a:lstStyle/>
            <a:p>
              <a:pPr algn="ctr"/>
              <a:r>
                <a:rPr lang="en-US" smtClean="0"/>
                <a:t>100 </a:t>
              </a:r>
              <a:r>
                <a:rPr lang="en-US" dirty="0"/>
                <a:t>ns</a:t>
              </a:r>
            </a:p>
          </p:txBody>
        </p:sp>
        <p:sp>
          <p:nvSpPr>
            <p:cNvPr id="26" name="TextBox 25"/>
            <p:cNvSpPr txBox="1"/>
            <p:nvPr/>
          </p:nvSpPr>
          <p:spPr>
            <a:xfrm>
              <a:off x="4202537" y="3580366"/>
              <a:ext cx="1441491" cy="369332"/>
            </a:xfrm>
            <a:prstGeom prst="rect">
              <a:avLst/>
            </a:prstGeom>
            <a:noFill/>
          </p:spPr>
          <p:txBody>
            <a:bodyPr wrap="square" rtlCol="0">
              <a:spAutoFit/>
            </a:bodyPr>
            <a:lstStyle/>
            <a:p>
              <a:pPr algn="ctr"/>
              <a:r>
                <a:rPr lang="en-US" dirty="0"/>
                <a:t>500 ns – 1us</a:t>
              </a:r>
            </a:p>
          </p:txBody>
        </p:sp>
        <p:sp>
          <p:nvSpPr>
            <p:cNvPr id="17" name="Rounded Rectangle 16"/>
            <p:cNvSpPr/>
            <p:nvPr/>
          </p:nvSpPr>
          <p:spPr>
            <a:xfrm>
              <a:off x="3246883" y="1905000"/>
              <a:ext cx="1485900" cy="14859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t>CPU</a:t>
              </a:r>
              <a:endParaRPr lang="en-US" sz="2800" dirty="0"/>
            </a:p>
          </p:txBody>
        </p:sp>
        <p:grpSp>
          <p:nvGrpSpPr>
            <p:cNvPr id="6" name="Group 5"/>
            <p:cNvGrpSpPr/>
            <p:nvPr/>
          </p:nvGrpSpPr>
          <p:grpSpPr>
            <a:xfrm>
              <a:off x="5764678" y="2043683"/>
              <a:ext cx="2292350" cy="1155700"/>
              <a:chOff x="6148833" y="2032000"/>
              <a:chExt cx="2292350" cy="1155700"/>
            </a:xfrm>
          </p:grpSpPr>
          <p:sp>
            <p:nvSpPr>
              <p:cNvPr id="20" name="Rounded Rectangle 19"/>
              <p:cNvSpPr/>
              <p:nvPr/>
            </p:nvSpPr>
            <p:spPr>
              <a:xfrm>
                <a:off x="6148833" y="20320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7" name="Rounded Rectangle 26"/>
              <p:cNvSpPr/>
              <p:nvPr/>
            </p:nvSpPr>
            <p:spPr>
              <a:xfrm>
                <a:off x="6301233" y="21844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8" name="Rounded Rectangle 27"/>
              <p:cNvSpPr/>
              <p:nvPr/>
            </p:nvSpPr>
            <p:spPr>
              <a:xfrm>
                <a:off x="6453633" y="23368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800"/>
              </a:p>
            </p:txBody>
          </p:sp>
          <p:sp>
            <p:nvSpPr>
              <p:cNvPr id="29" name="Rounded Rectangle 28"/>
              <p:cNvSpPr/>
              <p:nvPr/>
            </p:nvSpPr>
            <p:spPr>
              <a:xfrm>
                <a:off x="6606033" y="24892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t>Hot Data</a:t>
                </a:r>
                <a:endParaRPr lang="en-US" sz="2000" dirty="0"/>
              </a:p>
            </p:txBody>
          </p:sp>
        </p:grpSp>
        <p:sp>
          <p:nvSpPr>
            <p:cNvPr id="30" name="Left-Right Arrow 29"/>
            <p:cNvSpPr/>
            <p:nvPr/>
          </p:nvSpPr>
          <p:spPr>
            <a:xfrm>
              <a:off x="4853433" y="2336800"/>
              <a:ext cx="790595" cy="469900"/>
            </a:xfrm>
            <a:prstGeom prst="lef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3088133" y="4762498"/>
              <a:ext cx="2292350" cy="1155700"/>
              <a:chOff x="3088133" y="4178298"/>
              <a:chExt cx="2292350" cy="1155700"/>
            </a:xfrm>
          </p:grpSpPr>
          <p:sp>
            <p:nvSpPr>
              <p:cNvPr id="32" name="Rounded Rectangle 31"/>
              <p:cNvSpPr/>
              <p:nvPr/>
            </p:nvSpPr>
            <p:spPr>
              <a:xfrm>
                <a:off x="3088133" y="41782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Rounded Rectangle 32"/>
              <p:cNvSpPr/>
              <p:nvPr/>
            </p:nvSpPr>
            <p:spPr>
              <a:xfrm>
                <a:off x="3240533" y="43306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Rounded Rectangle 33"/>
              <p:cNvSpPr/>
              <p:nvPr/>
            </p:nvSpPr>
            <p:spPr>
              <a:xfrm>
                <a:off x="3392933" y="44830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Rounded Rectangle 34"/>
              <p:cNvSpPr/>
              <p:nvPr/>
            </p:nvSpPr>
            <p:spPr>
              <a:xfrm>
                <a:off x="3545333" y="46354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t>Cold Data</a:t>
                </a:r>
                <a:endParaRPr lang="en-US" sz="2000" dirty="0"/>
              </a:p>
            </p:txBody>
          </p:sp>
        </p:grpSp>
        <p:sp>
          <p:nvSpPr>
            <p:cNvPr id="36" name="Up-Down Arrow 35"/>
            <p:cNvSpPr/>
            <p:nvPr/>
          </p:nvSpPr>
          <p:spPr>
            <a:xfrm>
              <a:off x="3881885" y="3441698"/>
              <a:ext cx="342900" cy="1244599"/>
            </a:xfrm>
            <a:prstGeom prst="upDownArrow">
              <a:avLst>
                <a:gd name="adj1" fmla="val 57407"/>
                <a:gd name="adj2" fmla="val 50000"/>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153316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Helvetica Light" charset="0"/>
                <a:ea typeface="Helvetica Light" charset="0"/>
                <a:cs typeface="Helvetica Light" charset="0"/>
              </a:rPr>
              <a:t>Cold </a:t>
            </a:r>
            <a:r>
              <a:rPr lang="en-US" dirty="0" smtClean="0">
                <a:latin typeface="Helvetica Light" charset="0"/>
                <a:ea typeface="Helvetica Light" charset="0"/>
                <a:cs typeface="Helvetica Light" charset="0"/>
              </a:rPr>
              <a:t>Data         </a:t>
            </a:r>
            <a:r>
              <a:rPr lang="en-US" dirty="0">
                <a:latin typeface="Helvetica Light" charset="0"/>
                <a:ea typeface="Helvetica Light" charset="0"/>
                <a:cs typeface="Helvetica Light" charset="0"/>
              </a:rPr>
              <a:t>Slow Memory</a:t>
            </a:r>
          </a:p>
        </p:txBody>
      </p:sp>
      <p:sp>
        <p:nvSpPr>
          <p:cNvPr id="3" name="Content Placeholder 2"/>
          <p:cNvSpPr>
            <a:spLocks noGrp="1"/>
          </p:cNvSpPr>
          <p:nvPr>
            <p:ph idx="1"/>
          </p:nvPr>
        </p:nvSpPr>
        <p:spPr>
          <a:xfrm>
            <a:off x="838200" y="1825625"/>
            <a:ext cx="10515600" cy="4895850"/>
          </a:xfrm>
        </p:spPr>
        <p:txBody>
          <a:bodyPr>
            <a:normAutofit fontScale="70000" lnSpcReduction="20000"/>
          </a:bodyPr>
          <a:lstStyle/>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sz="4000" dirty="0" smtClean="0"/>
          </a:p>
          <a:p>
            <a:r>
              <a:rPr lang="en-US" sz="4000" dirty="0" smtClean="0"/>
              <a:t>Identified </a:t>
            </a:r>
            <a:r>
              <a:rPr lang="en-US" sz="4000" dirty="0"/>
              <a:t>cold data at runtime using </a:t>
            </a:r>
            <a:r>
              <a:rPr lang="en-US" sz="4000" dirty="0" smtClean="0"/>
              <a:t>“</a:t>
            </a:r>
            <a:r>
              <a:rPr lang="en-US" sz="4000" dirty="0" err="1" smtClean="0"/>
              <a:t>kstaled</a:t>
            </a:r>
            <a:r>
              <a:rPr lang="en-US" sz="4000" dirty="0" smtClean="0"/>
              <a:t>” in Linux kernel</a:t>
            </a:r>
            <a:endParaRPr lang="en-US" sz="4000" dirty="0" smtClean="0"/>
          </a:p>
          <a:p>
            <a:pPr marL="0" indent="0" algn="ctr">
              <a:buNone/>
            </a:pPr>
            <a:endParaRPr lang="en-US" sz="4000" dirty="0" smtClean="0">
              <a:solidFill>
                <a:srgbClr val="FF0000"/>
              </a:solidFill>
            </a:endParaRPr>
          </a:p>
          <a:p>
            <a:pPr marL="0" indent="0" algn="ctr">
              <a:buNone/>
            </a:pPr>
            <a:r>
              <a:rPr lang="en-US" sz="5100" dirty="0" smtClean="0">
                <a:solidFill>
                  <a:srgbClr val="FF0000"/>
                </a:solidFill>
                <a:latin typeface="Helvetica" charset="0"/>
                <a:ea typeface="Helvetica" charset="0"/>
                <a:cs typeface="Helvetica" charset="0"/>
              </a:rPr>
              <a:t>~</a:t>
            </a:r>
            <a:r>
              <a:rPr lang="en-US" sz="5100" dirty="0" smtClean="0">
                <a:solidFill>
                  <a:srgbClr val="FF0000"/>
                </a:solidFill>
                <a:latin typeface="Helvetica" charset="0"/>
                <a:ea typeface="Helvetica" charset="0"/>
                <a:cs typeface="Helvetica" charset="0"/>
              </a:rPr>
              <a:t>50% </a:t>
            </a:r>
            <a:r>
              <a:rPr lang="en-US" sz="5100" dirty="0">
                <a:solidFill>
                  <a:srgbClr val="FF0000"/>
                </a:solidFill>
                <a:latin typeface="Helvetica" charset="0"/>
                <a:ea typeface="Helvetica" charset="0"/>
                <a:cs typeface="Helvetica" charset="0"/>
              </a:rPr>
              <a:t>of cold </a:t>
            </a:r>
            <a:r>
              <a:rPr lang="en-US" sz="5100" dirty="0" smtClean="0">
                <a:solidFill>
                  <a:srgbClr val="FF0000"/>
                </a:solidFill>
                <a:latin typeface="Helvetica" charset="0"/>
                <a:ea typeface="Helvetica" charset="0"/>
                <a:cs typeface="Helvetica" charset="0"/>
              </a:rPr>
              <a:t>4KB pages can </a:t>
            </a:r>
            <a:r>
              <a:rPr lang="en-US" sz="5100" dirty="0">
                <a:solidFill>
                  <a:srgbClr val="FF0000"/>
                </a:solidFill>
                <a:latin typeface="Helvetica" charset="0"/>
                <a:ea typeface="Helvetica" charset="0"/>
                <a:cs typeface="Helvetica" charset="0"/>
              </a:rPr>
              <a:t>go to slow memory</a:t>
            </a:r>
          </a:p>
        </p:txBody>
      </p:sp>
      <p:sp>
        <p:nvSpPr>
          <p:cNvPr id="6" name="Slide Number Placeholder 5"/>
          <p:cNvSpPr>
            <a:spLocks noGrp="1"/>
          </p:cNvSpPr>
          <p:nvPr>
            <p:ph type="sldNum" sz="quarter" idx="12"/>
          </p:nvPr>
        </p:nvSpPr>
        <p:spPr/>
        <p:txBody>
          <a:bodyPr/>
          <a:lstStyle/>
          <a:p>
            <a:fld id="{8DCDA36E-8518-8A42-9E62-C01FFB93B5EF}" type="slidenum">
              <a:rPr lang="en-US" smtClean="0"/>
              <a:t>46</a:t>
            </a:fld>
            <a:endParaRPr lang="en-US"/>
          </a:p>
        </p:txBody>
      </p:sp>
      <p:sp>
        <p:nvSpPr>
          <p:cNvPr id="4" name="Right Arrow 3"/>
          <p:cNvSpPr/>
          <p:nvPr/>
        </p:nvSpPr>
        <p:spPr>
          <a:xfrm>
            <a:off x="5408669" y="391561"/>
            <a:ext cx="550190" cy="54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p:cNvGraphicFramePr>
            <a:graphicFrameLocks/>
          </p:cNvGraphicFramePr>
          <p:nvPr>
            <p:extLst>
              <p:ext uri="{D42A27DB-BD31-4B8C-83A1-F6EECF244321}">
                <p14:modId xmlns:p14="http://schemas.microsoft.com/office/powerpoint/2010/main" val="82513099"/>
              </p:ext>
            </p:extLst>
          </p:nvPr>
        </p:nvGraphicFramePr>
        <p:xfrm>
          <a:off x="2981531" y="1113388"/>
          <a:ext cx="5629069" cy="38347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831860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Helvetica Light" charset="0"/>
                <a:ea typeface="Helvetica Light" charset="0"/>
                <a:cs typeface="Helvetica Light" charset="0"/>
              </a:rPr>
              <a:t>Cold </a:t>
            </a:r>
            <a:r>
              <a:rPr lang="en-US" dirty="0" smtClean="0">
                <a:latin typeface="Helvetica Light" charset="0"/>
                <a:ea typeface="Helvetica Light" charset="0"/>
                <a:cs typeface="Helvetica Light" charset="0"/>
              </a:rPr>
              <a:t>Data         </a:t>
            </a:r>
            <a:r>
              <a:rPr lang="en-US" dirty="0">
                <a:latin typeface="Helvetica Light" charset="0"/>
                <a:ea typeface="Helvetica Light" charset="0"/>
                <a:cs typeface="Helvetica Light" charset="0"/>
              </a:rPr>
              <a:t>Slow Memory</a:t>
            </a:r>
          </a:p>
        </p:txBody>
      </p:sp>
      <p:sp>
        <p:nvSpPr>
          <p:cNvPr id="3" name="Content Placeholder 2"/>
          <p:cNvSpPr>
            <a:spLocks noGrp="1"/>
          </p:cNvSpPr>
          <p:nvPr>
            <p:ph idx="1"/>
          </p:nvPr>
        </p:nvSpPr>
        <p:spPr>
          <a:xfrm>
            <a:off x="838200" y="1825625"/>
            <a:ext cx="10515600" cy="4895850"/>
          </a:xfrm>
        </p:spPr>
        <p:txBody>
          <a:bodyPr>
            <a:normAutofit/>
          </a:bodyPr>
          <a:lstStyle/>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dirty="0"/>
          </a:p>
          <a:p>
            <a:endParaRPr lang="en-US" dirty="0" smtClean="0">
              <a:latin typeface="Helvetica Light" charset="0"/>
              <a:ea typeface="Helvetica Light" charset="0"/>
              <a:cs typeface="Helvetica Light" charset="0"/>
            </a:endParaRPr>
          </a:p>
          <a:p>
            <a:endParaRPr lang="en-US" dirty="0"/>
          </a:p>
          <a:p>
            <a:pPr marL="0" indent="0" algn="ctr">
              <a:buNone/>
            </a:pPr>
            <a:r>
              <a:rPr lang="en-US" sz="4000" dirty="0" smtClean="0">
                <a:solidFill>
                  <a:srgbClr val="FF0000"/>
                </a:solidFill>
                <a:latin typeface="Helvetica" charset="0"/>
                <a:ea typeface="Helvetica" charset="0"/>
                <a:cs typeface="Helvetica" charset="0"/>
              </a:rPr>
              <a:t>Cold page fraction reduces from 50% to 15%</a:t>
            </a:r>
            <a:endParaRPr lang="en-US" sz="4000" dirty="0">
              <a:solidFill>
                <a:srgbClr val="FF0000"/>
              </a:solidFill>
              <a:latin typeface="Helvetica" charset="0"/>
              <a:ea typeface="Helvetica" charset="0"/>
              <a:cs typeface="Helvetica" charset="0"/>
            </a:endParaRPr>
          </a:p>
        </p:txBody>
      </p:sp>
      <p:sp>
        <p:nvSpPr>
          <p:cNvPr id="6" name="Slide Number Placeholder 5"/>
          <p:cNvSpPr>
            <a:spLocks noGrp="1"/>
          </p:cNvSpPr>
          <p:nvPr>
            <p:ph type="sldNum" sz="quarter" idx="12"/>
          </p:nvPr>
        </p:nvSpPr>
        <p:spPr/>
        <p:txBody>
          <a:bodyPr/>
          <a:lstStyle/>
          <a:p>
            <a:fld id="{8DCDA36E-8518-8A42-9E62-C01FFB93B5EF}" type="slidenum">
              <a:rPr lang="en-US" smtClean="0"/>
              <a:t>47</a:t>
            </a:fld>
            <a:endParaRPr lang="en-US"/>
          </a:p>
        </p:txBody>
      </p:sp>
      <p:sp>
        <p:nvSpPr>
          <p:cNvPr id="4" name="Right Arrow 3"/>
          <p:cNvSpPr/>
          <p:nvPr/>
        </p:nvSpPr>
        <p:spPr>
          <a:xfrm>
            <a:off x="5408669" y="391561"/>
            <a:ext cx="550190" cy="542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p:cNvGraphicFramePr>
            <a:graphicFrameLocks/>
          </p:cNvGraphicFramePr>
          <p:nvPr>
            <p:extLst>
              <p:ext uri="{D42A27DB-BD31-4B8C-83A1-F6EECF244321}">
                <p14:modId xmlns:p14="http://schemas.microsoft.com/office/powerpoint/2010/main" val="194288708"/>
              </p:ext>
            </p:extLst>
          </p:nvPr>
        </p:nvGraphicFramePr>
        <p:xfrm>
          <a:off x="3008333" y="1325562"/>
          <a:ext cx="6175334" cy="38719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63097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algn="ctr"/>
            <a:r>
              <a:rPr lang="en-US" dirty="0" smtClean="0"/>
              <a:t>Problem: Identify </a:t>
            </a:r>
            <a:r>
              <a:rPr lang="en-US" dirty="0" err="1" smtClean="0"/>
              <a:t>HotSpots</a:t>
            </a:r>
            <a:r>
              <a:rPr lang="en-US" dirty="0" smtClean="0"/>
              <a:t> </a:t>
            </a:r>
            <a:r>
              <a:rPr lang="en-US" dirty="0" smtClean="0"/>
              <a:t>in </a:t>
            </a:r>
            <a:r>
              <a:rPr lang="en-US" dirty="0" smtClean="0"/>
              <a:t>Cold Huge Pages</a:t>
            </a:r>
            <a:endParaRPr lang="en-US" dirty="0"/>
          </a:p>
        </p:txBody>
      </p:sp>
      <p:sp>
        <p:nvSpPr>
          <p:cNvPr id="3" name="Content Placeholder 2"/>
          <p:cNvSpPr>
            <a:spLocks noGrp="1"/>
          </p:cNvSpPr>
          <p:nvPr>
            <p:ph idx="1"/>
          </p:nvPr>
        </p:nvSpPr>
        <p:spPr/>
        <p:txBody>
          <a:bodyPr anchor="ctr"/>
          <a:lstStyle/>
          <a:p>
            <a:endParaRPr lang="en-US" dirty="0" smtClean="0"/>
          </a:p>
          <a:p>
            <a:endParaRPr lang="en-US" dirty="0"/>
          </a:p>
          <a:p>
            <a:endParaRPr lang="en-US" dirty="0" smtClean="0"/>
          </a:p>
          <a:p>
            <a:endParaRPr lang="en-US" dirty="0" smtClean="0"/>
          </a:p>
          <a:p>
            <a:pPr marL="0" indent="0" algn="ctr">
              <a:buNone/>
            </a:pPr>
            <a:r>
              <a:rPr lang="en-US" sz="3600" dirty="0" smtClean="0">
                <a:solidFill>
                  <a:srgbClr val="FF0000"/>
                </a:solidFill>
                <a:latin typeface="Helvetica" charset="0"/>
                <a:ea typeface="Helvetica" charset="0"/>
                <a:cs typeface="Helvetica" charset="0"/>
              </a:rPr>
              <a:t>Separate </a:t>
            </a:r>
            <a:r>
              <a:rPr lang="en-US" sz="3600" dirty="0">
                <a:solidFill>
                  <a:srgbClr val="FF0000"/>
                </a:solidFill>
                <a:latin typeface="Helvetica" charset="0"/>
                <a:ea typeface="Helvetica" charset="0"/>
                <a:cs typeface="Helvetica" charset="0"/>
              </a:rPr>
              <a:t>4KB hot pages within 2MB </a:t>
            </a:r>
            <a:r>
              <a:rPr lang="en-US" sz="3600" dirty="0" smtClean="0">
                <a:solidFill>
                  <a:srgbClr val="FF0000"/>
                </a:solidFill>
                <a:latin typeface="Helvetica" charset="0"/>
                <a:ea typeface="Helvetica" charset="0"/>
                <a:cs typeface="Helvetica" charset="0"/>
              </a:rPr>
              <a:t>huge page</a:t>
            </a:r>
          </a:p>
        </p:txBody>
      </p:sp>
      <p:sp>
        <p:nvSpPr>
          <p:cNvPr id="5" name="Slide Number Placeholder 4"/>
          <p:cNvSpPr>
            <a:spLocks noGrp="1"/>
          </p:cNvSpPr>
          <p:nvPr>
            <p:ph type="sldNum" sz="quarter" idx="12"/>
          </p:nvPr>
        </p:nvSpPr>
        <p:spPr/>
        <p:txBody>
          <a:bodyPr/>
          <a:lstStyle/>
          <a:p>
            <a:fld id="{8DCDA36E-8518-8A42-9E62-C01FFB93B5EF}" type="slidenum">
              <a:rPr lang="en-US" smtClean="0"/>
              <a:t>48</a:t>
            </a:fld>
            <a:endParaRPr lang="en-US"/>
          </a:p>
        </p:txBody>
      </p:sp>
      <p:pic>
        <p:nvPicPr>
          <p:cNvPr id="4" name="Picture 3"/>
          <p:cNvPicPr>
            <a:picLocks noChangeAspect="1"/>
          </p:cNvPicPr>
          <p:nvPr/>
        </p:nvPicPr>
        <p:blipFill>
          <a:blip r:embed="rId2"/>
          <a:stretch>
            <a:fillRect/>
          </a:stretch>
        </p:blipFill>
        <p:spPr>
          <a:xfrm>
            <a:off x="3614740" y="2367585"/>
            <a:ext cx="4962525" cy="1895475"/>
          </a:xfrm>
          <a:prstGeom prst="rect">
            <a:avLst/>
          </a:prstGeom>
        </p:spPr>
      </p:pic>
    </p:spTree>
    <p:extLst>
      <p:ext uri="{BB962C8B-B14F-4D97-AF65-F5344CB8AC3E}">
        <p14:creationId xmlns:p14="http://schemas.microsoft.com/office/powerpoint/2010/main" val="7422250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8DCDA36E-8518-8A42-9E62-C01FFB93B5EF}" type="slidenum">
              <a:rPr lang="en-US" smtClean="0"/>
              <a:t>49</a:t>
            </a:fld>
            <a:endParaRPr lang="en-US"/>
          </a:p>
        </p:txBody>
      </p:sp>
      <p:pic>
        <p:nvPicPr>
          <p:cNvPr id="4" name="Picture 3"/>
          <p:cNvPicPr>
            <a:picLocks noChangeAspect="1"/>
          </p:cNvPicPr>
          <p:nvPr/>
        </p:nvPicPr>
        <p:blipFill>
          <a:blip r:embed="rId2"/>
          <a:stretch>
            <a:fillRect/>
          </a:stretch>
        </p:blipFill>
        <p:spPr>
          <a:xfrm>
            <a:off x="3200400" y="1952625"/>
            <a:ext cx="5791200" cy="2952750"/>
          </a:xfrm>
          <a:prstGeom prst="rect">
            <a:avLst/>
          </a:prstGeom>
        </p:spPr>
      </p:pic>
    </p:spTree>
    <p:extLst>
      <p:ext uri="{BB962C8B-B14F-4D97-AF65-F5344CB8AC3E}">
        <p14:creationId xmlns:p14="http://schemas.microsoft.com/office/powerpoint/2010/main" val="19910574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flipH="1">
            <a:off x="9470201" y="2989948"/>
            <a:ext cx="2721799" cy="2721799"/>
          </a:xfrm>
          <a:prstGeom prst="rect">
            <a:avLst/>
          </a:prstGeom>
        </p:spPr>
      </p:pic>
      <p:pic>
        <p:nvPicPr>
          <p:cNvPr id="10" name="Picture 9"/>
          <p:cNvPicPr>
            <a:picLocks noChangeAspect="1"/>
          </p:cNvPicPr>
          <p:nvPr/>
        </p:nvPicPr>
        <p:blipFill>
          <a:blip r:embed="rId3"/>
          <a:stretch>
            <a:fillRect/>
          </a:stretch>
        </p:blipFill>
        <p:spPr>
          <a:xfrm>
            <a:off x="41058" y="2370114"/>
            <a:ext cx="3342222" cy="2950324"/>
          </a:xfrm>
          <a:prstGeom prst="rect">
            <a:avLst/>
          </a:prstGeom>
        </p:spPr>
      </p:pic>
      <p:sp>
        <p:nvSpPr>
          <p:cNvPr id="2" name="Title 1"/>
          <p:cNvSpPr>
            <a:spLocks noGrp="1"/>
          </p:cNvSpPr>
          <p:nvPr>
            <p:ph type="title"/>
          </p:nvPr>
        </p:nvSpPr>
        <p:spPr/>
        <p:txBody>
          <a:bodyPr/>
          <a:lstStyle/>
          <a:p>
            <a:r>
              <a:rPr lang="en-US" dirty="0" smtClean="0"/>
              <a:t>Wait, but...</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5</a:t>
            </a:fld>
            <a:endParaRPr lang="en-US" dirty="0"/>
          </a:p>
        </p:txBody>
      </p:sp>
      <p:sp>
        <p:nvSpPr>
          <p:cNvPr id="44" name="Rounded Rectangular Callout 43"/>
          <p:cNvSpPr/>
          <p:nvPr/>
        </p:nvSpPr>
        <p:spPr>
          <a:xfrm>
            <a:off x="2028396" y="1492275"/>
            <a:ext cx="4067604" cy="988935"/>
          </a:xfrm>
          <a:prstGeom prst="wedgeRoundRectCallout">
            <a:avLst>
              <a:gd name="adj1" fmla="val -61610"/>
              <a:gd name="adj2" fmla="val 46803"/>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latin typeface="Helvetica Light" charset="0"/>
                <a:ea typeface="Helvetica Light" charset="0"/>
                <a:cs typeface="Helvetica Light" charset="0"/>
              </a:rPr>
              <a:t>What about </a:t>
            </a:r>
            <a:r>
              <a:rPr lang="en-US" sz="2800" b="1" dirty="0" smtClean="0">
                <a:latin typeface="Helvetica Light" charset="0"/>
                <a:ea typeface="Helvetica Light" charset="0"/>
                <a:cs typeface="Helvetica Light" charset="0"/>
              </a:rPr>
              <a:t>bandwidth</a:t>
            </a:r>
            <a:r>
              <a:rPr lang="en-US" sz="2800" dirty="0" smtClean="0">
                <a:latin typeface="Helvetica Light" charset="0"/>
                <a:ea typeface="Helvetica Light" charset="0"/>
                <a:cs typeface="Helvetica Light" charset="0"/>
              </a:rPr>
              <a:t> to my GPU?</a:t>
            </a:r>
            <a:endParaRPr lang="en-US" sz="2800" dirty="0">
              <a:latin typeface="Helvetica Light" charset="0"/>
              <a:ea typeface="Helvetica Light" charset="0"/>
              <a:cs typeface="Helvetica Light" charset="0"/>
            </a:endParaRPr>
          </a:p>
        </p:txBody>
      </p:sp>
      <p:sp>
        <p:nvSpPr>
          <p:cNvPr id="15" name="Rounded Rectangular Callout 14"/>
          <p:cNvSpPr/>
          <p:nvPr/>
        </p:nvSpPr>
        <p:spPr>
          <a:xfrm>
            <a:off x="5959576" y="5345838"/>
            <a:ext cx="3733800" cy="988935"/>
          </a:xfrm>
          <a:prstGeom prst="wedgeRoundRectCallout">
            <a:avLst>
              <a:gd name="adj1" fmla="val 45872"/>
              <a:gd name="adj2" fmla="val -10755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smtClean="0">
                <a:latin typeface="Helvetica Light" charset="0"/>
                <a:ea typeface="Helvetica Light" charset="0"/>
                <a:cs typeface="Helvetica Light" charset="0"/>
              </a:rPr>
              <a:t>What about </a:t>
            </a:r>
            <a:r>
              <a:rPr lang="en-US" sz="2800" b="1" dirty="0" smtClean="0">
                <a:latin typeface="Helvetica Light" charset="0"/>
                <a:ea typeface="Helvetica Light" charset="0"/>
                <a:cs typeface="Helvetica Light" charset="0"/>
              </a:rPr>
              <a:t>cost/bit </a:t>
            </a:r>
            <a:r>
              <a:rPr lang="en-US" sz="2800" dirty="0" smtClean="0">
                <a:latin typeface="Helvetica Light" charset="0"/>
                <a:ea typeface="Helvetica Light" charset="0"/>
                <a:cs typeface="Helvetica Light" charset="0"/>
              </a:rPr>
              <a:t>in my data-center?</a:t>
            </a:r>
            <a:endParaRPr lang="en-US" sz="2800" dirty="0">
              <a:latin typeface="Helvetica Light" charset="0"/>
              <a:ea typeface="Helvetica Light" charset="0"/>
              <a:cs typeface="Helvetica Light" charset="0"/>
            </a:endParaRPr>
          </a:p>
        </p:txBody>
      </p:sp>
      <p:grpSp>
        <p:nvGrpSpPr>
          <p:cNvPr id="22" name="Group 21"/>
          <p:cNvGrpSpPr/>
          <p:nvPr/>
        </p:nvGrpSpPr>
        <p:grpSpPr>
          <a:xfrm>
            <a:off x="3459480" y="3206783"/>
            <a:ext cx="5547360" cy="1493452"/>
            <a:chOff x="5806440" y="3293900"/>
            <a:chExt cx="5547360" cy="1493452"/>
          </a:xfrm>
        </p:grpSpPr>
        <p:grpSp>
          <p:nvGrpSpPr>
            <p:cNvPr id="5" name="Group 4"/>
            <p:cNvGrpSpPr/>
            <p:nvPr/>
          </p:nvGrpSpPr>
          <p:grpSpPr>
            <a:xfrm>
              <a:off x="5806440" y="3293900"/>
              <a:ext cx="5547360" cy="1493452"/>
              <a:chOff x="925299" y="3600290"/>
              <a:chExt cx="5547360" cy="1493452"/>
            </a:xfrm>
          </p:grpSpPr>
          <p:sp>
            <p:nvSpPr>
              <p:cNvPr id="7" name="TextBox 6"/>
              <p:cNvSpPr txBox="1"/>
              <p:nvPr/>
            </p:nvSpPr>
            <p:spPr>
              <a:xfrm>
                <a:off x="1666446" y="4570522"/>
                <a:ext cx="3756453" cy="523220"/>
              </a:xfrm>
              <a:prstGeom prst="rect">
                <a:avLst/>
              </a:prstGeom>
              <a:noFill/>
            </p:spPr>
            <p:txBody>
              <a:bodyPr wrap="square" rtlCol="0">
                <a:spAutoFit/>
              </a:bodyPr>
              <a:lstStyle/>
              <a:p>
                <a:pPr algn="ctr"/>
                <a:r>
                  <a:rPr lang="en-US" sz="2800" dirty="0" smtClean="0">
                    <a:latin typeface="Helvetica Light" charset="0"/>
                    <a:ea typeface="Helvetica Light" charset="0"/>
                    <a:cs typeface="Helvetica Light" charset="0"/>
                  </a:rPr>
                  <a:t>Optimized for latency</a:t>
                </a:r>
                <a:endParaRPr lang="en-US" sz="2800" dirty="0">
                  <a:latin typeface="Helvetica Light" charset="0"/>
                  <a:ea typeface="Helvetica Light" charset="0"/>
                  <a:cs typeface="Helvetica Light" charset="0"/>
                </a:endParaRPr>
              </a:p>
            </p:txBody>
          </p:sp>
          <p:sp>
            <p:nvSpPr>
              <p:cNvPr id="8" name="Rounded Rectangle 7"/>
              <p:cNvSpPr/>
              <p:nvPr/>
            </p:nvSpPr>
            <p:spPr>
              <a:xfrm>
                <a:off x="925299" y="3600290"/>
                <a:ext cx="1013460" cy="9395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latin typeface="Helvetica Light" charset="0"/>
                    <a:ea typeface="Helvetica Light" charset="0"/>
                    <a:cs typeface="Helvetica Light" charset="0"/>
                  </a:rPr>
                  <a:t>Core</a:t>
                </a:r>
                <a:endParaRPr lang="en-US" sz="2400" dirty="0">
                  <a:latin typeface="Helvetica Light" charset="0"/>
                  <a:ea typeface="Helvetica Light" charset="0"/>
                  <a:cs typeface="Helvetica Light" charset="0"/>
                </a:endParaRPr>
              </a:p>
            </p:txBody>
          </p:sp>
          <p:sp>
            <p:nvSpPr>
              <p:cNvPr id="9" name="Rounded Rectangle 8"/>
              <p:cNvSpPr/>
              <p:nvPr/>
            </p:nvSpPr>
            <p:spPr>
              <a:xfrm>
                <a:off x="4694659" y="3790790"/>
                <a:ext cx="1778000" cy="60642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smtClean="0">
                    <a:latin typeface="Helvetica Light" charset="0"/>
                    <a:ea typeface="Helvetica Light" charset="0"/>
                    <a:cs typeface="Helvetica Light" charset="0"/>
                  </a:rPr>
                  <a:t>Memory</a:t>
                </a:r>
                <a:endParaRPr lang="en-US" sz="2400" dirty="0">
                  <a:latin typeface="Helvetica Light" charset="0"/>
                  <a:ea typeface="Helvetica Light" charset="0"/>
                  <a:cs typeface="Helvetica Light" charset="0"/>
                </a:endParaRPr>
              </a:p>
            </p:txBody>
          </p:sp>
        </p:grpSp>
        <p:cxnSp>
          <p:nvCxnSpPr>
            <p:cNvPr id="18" name="Straight Arrow Connector 17"/>
            <p:cNvCxnSpPr>
              <a:stCxn id="9" idx="1"/>
              <a:endCxn id="8" idx="3"/>
            </p:cNvCxnSpPr>
            <p:nvPr/>
          </p:nvCxnSpPr>
          <p:spPr>
            <a:xfrm flipH="1" flipV="1">
              <a:off x="6819900" y="3763682"/>
              <a:ext cx="2755900" cy="23931"/>
            </a:xfrm>
            <a:prstGeom prst="straightConnector1">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9727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99" y="3019109"/>
            <a:ext cx="11734801" cy="2632335"/>
          </a:xfrm>
          <a:prstGeom prst="rect">
            <a:avLst/>
          </a:prstGeom>
        </p:spPr>
      </p:pic>
      <p:sp>
        <p:nvSpPr>
          <p:cNvPr id="2" name="Title 1"/>
          <p:cNvSpPr>
            <a:spLocks noGrp="1"/>
          </p:cNvSpPr>
          <p:nvPr>
            <p:ph type="title"/>
          </p:nvPr>
        </p:nvSpPr>
        <p:spPr/>
        <p:txBody>
          <a:bodyPr/>
          <a:lstStyle/>
          <a:p>
            <a:pPr algn="ctr"/>
            <a:r>
              <a:rPr lang="en-US" dirty="0">
                <a:latin typeface="Helvetica Light" charset="0"/>
                <a:ea typeface="Helvetica Light" charset="0"/>
                <a:cs typeface="Helvetica Light" charset="0"/>
              </a:rPr>
              <a:t>Identifying </a:t>
            </a:r>
            <a:r>
              <a:rPr lang="en-US" dirty="0" err="1" smtClean="0">
                <a:latin typeface="Helvetica Light" charset="0"/>
                <a:ea typeface="Helvetica Light" charset="0"/>
                <a:cs typeface="Helvetica Light" charset="0"/>
              </a:rPr>
              <a:t>HotSpot</a:t>
            </a:r>
            <a:r>
              <a:rPr lang="en-US" dirty="0" smtClean="0">
                <a:latin typeface="Helvetica Light" charset="0"/>
                <a:ea typeface="Helvetica Light" charset="0"/>
                <a:cs typeface="Helvetica Light" charset="0"/>
              </a:rPr>
              <a:t> Huge Pages</a:t>
            </a:r>
            <a:endParaRPr lang="en-US" dirty="0">
              <a:latin typeface="Helvetica Light" charset="0"/>
              <a:ea typeface="Helvetica Light" charset="0"/>
              <a:cs typeface="Helvetica Light" charset="0"/>
            </a:endParaRPr>
          </a:p>
        </p:txBody>
      </p:sp>
      <p:sp>
        <p:nvSpPr>
          <p:cNvPr id="3" name="Content Placeholder 2"/>
          <p:cNvSpPr>
            <a:spLocks noGrp="1"/>
          </p:cNvSpPr>
          <p:nvPr>
            <p:ph idx="1"/>
          </p:nvPr>
        </p:nvSpPr>
        <p:spPr>
          <a:xfrm>
            <a:off x="838200" y="1325563"/>
            <a:ext cx="10515600" cy="4851400"/>
          </a:xfrm>
        </p:spPr>
        <p:txBody>
          <a:bodyPr anchor="t"/>
          <a:lstStyle/>
          <a:p>
            <a:endParaRPr lang="en-US" dirty="0" smtClean="0"/>
          </a:p>
          <a:p>
            <a:r>
              <a:rPr lang="en-US" dirty="0" smtClean="0"/>
              <a:t>Online </a:t>
            </a:r>
            <a:r>
              <a:rPr lang="en-US" dirty="0"/>
              <a:t>sampling </a:t>
            </a:r>
            <a:r>
              <a:rPr lang="en-US" dirty="0" smtClean="0"/>
              <a:t>mechanism</a:t>
            </a:r>
          </a:p>
          <a:p>
            <a:endParaRPr lang="en-US" dirty="0"/>
          </a:p>
          <a:p>
            <a:endParaRPr lang="en-US" dirty="0" smtClean="0"/>
          </a:p>
          <a:p>
            <a:endParaRPr lang="en-US" dirty="0"/>
          </a:p>
          <a:p>
            <a:endParaRPr lang="en-US" dirty="0" smtClean="0"/>
          </a:p>
        </p:txBody>
      </p:sp>
      <p:sp>
        <p:nvSpPr>
          <p:cNvPr id="4" name="Slide Number Placeholder 3"/>
          <p:cNvSpPr>
            <a:spLocks noGrp="1"/>
          </p:cNvSpPr>
          <p:nvPr>
            <p:ph type="sldNum" sz="quarter" idx="12"/>
          </p:nvPr>
        </p:nvSpPr>
        <p:spPr/>
        <p:txBody>
          <a:bodyPr/>
          <a:lstStyle/>
          <a:p>
            <a:fld id="{8DCDA36E-8518-8A42-9E62-C01FFB93B5EF}" type="slidenum">
              <a:rPr lang="en-US" smtClean="0"/>
              <a:t>50</a:t>
            </a:fld>
            <a:endParaRPr lang="en-US"/>
          </a:p>
        </p:txBody>
      </p:sp>
    </p:spTree>
    <p:extLst>
      <p:ext uri="{BB962C8B-B14F-4D97-AF65-F5344CB8AC3E}">
        <p14:creationId xmlns:p14="http://schemas.microsoft.com/office/powerpoint/2010/main" val="16121056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799" y="3019109"/>
            <a:ext cx="11734801" cy="2632335"/>
          </a:xfrm>
          <a:prstGeom prst="rect">
            <a:avLst/>
          </a:prstGeom>
        </p:spPr>
      </p:pic>
      <p:sp>
        <p:nvSpPr>
          <p:cNvPr id="2" name="Title 1"/>
          <p:cNvSpPr>
            <a:spLocks noGrp="1"/>
          </p:cNvSpPr>
          <p:nvPr>
            <p:ph type="title"/>
          </p:nvPr>
        </p:nvSpPr>
        <p:spPr/>
        <p:txBody>
          <a:bodyPr/>
          <a:lstStyle/>
          <a:p>
            <a:pPr algn="ctr"/>
            <a:r>
              <a:rPr lang="en-US" dirty="0">
                <a:latin typeface="Helvetica Light" charset="0"/>
                <a:ea typeface="Helvetica Light" charset="0"/>
                <a:cs typeface="Helvetica Light" charset="0"/>
              </a:rPr>
              <a:t>Identifying </a:t>
            </a:r>
            <a:r>
              <a:rPr lang="en-US" dirty="0" err="1" smtClean="0">
                <a:latin typeface="Helvetica Light" charset="0"/>
                <a:ea typeface="Helvetica Light" charset="0"/>
                <a:cs typeface="Helvetica Light" charset="0"/>
              </a:rPr>
              <a:t>HotSpot</a:t>
            </a:r>
            <a:r>
              <a:rPr lang="en-US" dirty="0" smtClean="0">
                <a:latin typeface="Helvetica Light" charset="0"/>
                <a:ea typeface="Helvetica Light" charset="0"/>
                <a:cs typeface="Helvetica Light" charset="0"/>
              </a:rPr>
              <a:t> Huge Pages</a:t>
            </a:r>
            <a:endParaRPr lang="en-US" dirty="0">
              <a:latin typeface="Helvetica Light" charset="0"/>
              <a:ea typeface="Helvetica Light" charset="0"/>
              <a:cs typeface="Helvetica Light" charset="0"/>
            </a:endParaRPr>
          </a:p>
        </p:txBody>
      </p:sp>
      <p:sp>
        <p:nvSpPr>
          <p:cNvPr id="3" name="Content Placeholder 2"/>
          <p:cNvSpPr>
            <a:spLocks noGrp="1"/>
          </p:cNvSpPr>
          <p:nvPr>
            <p:ph idx="1"/>
          </p:nvPr>
        </p:nvSpPr>
        <p:spPr>
          <a:xfrm>
            <a:off x="838200" y="1325563"/>
            <a:ext cx="10515600" cy="4851400"/>
          </a:xfrm>
        </p:spPr>
        <p:txBody>
          <a:bodyPr anchor="t"/>
          <a:lstStyle/>
          <a:p>
            <a:endParaRPr lang="en-US" dirty="0" smtClean="0"/>
          </a:p>
          <a:p>
            <a:r>
              <a:rPr lang="en-US" dirty="0" smtClean="0"/>
              <a:t>Online </a:t>
            </a:r>
            <a:r>
              <a:rPr lang="en-US" dirty="0"/>
              <a:t>sampling </a:t>
            </a:r>
            <a:r>
              <a:rPr lang="en-US" dirty="0" smtClean="0"/>
              <a:t>mechanism</a:t>
            </a:r>
          </a:p>
          <a:p>
            <a:endParaRPr lang="en-US" dirty="0"/>
          </a:p>
          <a:p>
            <a:endParaRPr lang="en-US" dirty="0" smtClean="0"/>
          </a:p>
          <a:p>
            <a:endParaRPr lang="en-US" dirty="0"/>
          </a:p>
          <a:p>
            <a:endParaRPr lang="en-US" dirty="0" smtClean="0"/>
          </a:p>
        </p:txBody>
      </p:sp>
      <p:sp>
        <p:nvSpPr>
          <p:cNvPr id="4" name="Slide Number Placeholder 3"/>
          <p:cNvSpPr>
            <a:spLocks noGrp="1"/>
          </p:cNvSpPr>
          <p:nvPr>
            <p:ph type="sldNum" sz="quarter" idx="12"/>
          </p:nvPr>
        </p:nvSpPr>
        <p:spPr/>
        <p:txBody>
          <a:bodyPr/>
          <a:lstStyle/>
          <a:p>
            <a:fld id="{8DCDA36E-8518-8A42-9E62-C01FFB93B5EF}" type="slidenum">
              <a:rPr lang="en-US" smtClean="0"/>
              <a:t>51</a:t>
            </a:fld>
            <a:endParaRPr lang="en-US"/>
          </a:p>
        </p:txBody>
      </p:sp>
      <p:sp>
        <p:nvSpPr>
          <p:cNvPr id="6" name="Oval 5"/>
          <p:cNvSpPr/>
          <p:nvPr/>
        </p:nvSpPr>
        <p:spPr>
          <a:xfrm>
            <a:off x="2464504" y="4389102"/>
            <a:ext cx="1980495" cy="4350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Oval 6"/>
          <p:cNvSpPr/>
          <p:nvPr/>
        </p:nvSpPr>
        <p:spPr>
          <a:xfrm>
            <a:off x="4455843" y="5174075"/>
            <a:ext cx="1975959" cy="4773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p:cNvSpPr/>
          <p:nvPr/>
        </p:nvSpPr>
        <p:spPr>
          <a:xfrm>
            <a:off x="279400" y="3751262"/>
            <a:ext cx="2336800" cy="541337"/>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 name="Straight Arrow Connector 8"/>
          <p:cNvCxnSpPr/>
          <p:nvPr/>
        </p:nvCxnSpPr>
        <p:spPr>
          <a:xfrm flipH="1" flipV="1">
            <a:off x="4145373" y="4802445"/>
            <a:ext cx="431983" cy="1225795"/>
          </a:xfrm>
          <a:prstGeom prst="straightConnector1">
            <a:avLst/>
          </a:prstGeom>
          <a:ln w="2222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6291339" y="5591696"/>
            <a:ext cx="258550" cy="862755"/>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flipV="1">
            <a:off x="2310568" y="4292599"/>
            <a:ext cx="477657" cy="1649208"/>
          </a:xfrm>
          <a:prstGeom prst="straightConnector1">
            <a:avLst/>
          </a:prstGeom>
          <a:ln w="222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95999" y="6363927"/>
            <a:ext cx="1785258" cy="369332"/>
          </a:xfrm>
          <a:prstGeom prst="rect">
            <a:avLst/>
          </a:prstGeom>
          <a:noFill/>
        </p:spPr>
        <p:txBody>
          <a:bodyPr wrap="square" rtlCol="0">
            <a:spAutoFit/>
          </a:bodyPr>
          <a:lstStyle/>
          <a:p>
            <a:r>
              <a:rPr lang="en-US" dirty="0">
                <a:latin typeface="Helvetica Light" charset="0"/>
                <a:ea typeface="Helvetica Light" charset="0"/>
                <a:cs typeface="Helvetica Light" charset="0"/>
              </a:rPr>
              <a:t>Hot </a:t>
            </a:r>
            <a:r>
              <a:rPr lang="en-US" dirty="0" smtClean="0">
                <a:latin typeface="Helvetica Light" charset="0"/>
                <a:ea typeface="Helvetica Light" charset="0"/>
                <a:cs typeface="Helvetica Light" charset="0"/>
              </a:rPr>
              <a:t>Huge Page</a:t>
            </a:r>
            <a:endParaRPr lang="en-US" dirty="0">
              <a:latin typeface="Helvetica Light" charset="0"/>
              <a:ea typeface="Helvetica Light" charset="0"/>
              <a:cs typeface="Helvetica Light" charset="0"/>
            </a:endParaRPr>
          </a:p>
        </p:txBody>
      </p:sp>
      <p:sp>
        <p:nvSpPr>
          <p:cNvPr id="13" name="TextBox 12"/>
          <p:cNvSpPr txBox="1"/>
          <p:nvPr/>
        </p:nvSpPr>
        <p:spPr>
          <a:xfrm>
            <a:off x="4058646" y="5990075"/>
            <a:ext cx="1990171" cy="369332"/>
          </a:xfrm>
          <a:prstGeom prst="rect">
            <a:avLst/>
          </a:prstGeom>
          <a:noFill/>
        </p:spPr>
        <p:txBody>
          <a:bodyPr wrap="square" rtlCol="0">
            <a:spAutoFit/>
          </a:bodyPr>
          <a:lstStyle/>
          <a:p>
            <a:r>
              <a:rPr lang="en-US">
                <a:latin typeface="Helvetica Light" charset="0"/>
                <a:ea typeface="Helvetica Light" charset="0"/>
                <a:cs typeface="Helvetica Light" charset="0"/>
              </a:rPr>
              <a:t>Cold </a:t>
            </a:r>
            <a:r>
              <a:rPr lang="en-US" smtClean="0">
                <a:latin typeface="Helvetica Light" charset="0"/>
                <a:ea typeface="Helvetica Light" charset="0"/>
                <a:cs typeface="Helvetica Light" charset="0"/>
              </a:rPr>
              <a:t>Huge Page</a:t>
            </a:r>
            <a:endParaRPr lang="en-US" dirty="0">
              <a:latin typeface="Helvetica Light" charset="0"/>
              <a:ea typeface="Helvetica Light" charset="0"/>
              <a:cs typeface="Helvetica Light" charset="0"/>
            </a:endParaRPr>
          </a:p>
        </p:txBody>
      </p:sp>
      <p:sp>
        <p:nvSpPr>
          <p:cNvPr id="14" name="TextBox 13"/>
          <p:cNvSpPr txBox="1"/>
          <p:nvPr/>
        </p:nvSpPr>
        <p:spPr>
          <a:xfrm>
            <a:off x="1665515" y="5941807"/>
            <a:ext cx="2322592" cy="369332"/>
          </a:xfrm>
          <a:prstGeom prst="rect">
            <a:avLst/>
          </a:prstGeom>
          <a:noFill/>
        </p:spPr>
        <p:txBody>
          <a:bodyPr wrap="square" rtlCol="0">
            <a:spAutoFit/>
          </a:bodyPr>
          <a:lstStyle/>
          <a:p>
            <a:r>
              <a:rPr lang="en-US" dirty="0" err="1">
                <a:latin typeface="Helvetica Light" charset="0"/>
                <a:ea typeface="Helvetica Light" charset="0"/>
                <a:cs typeface="Helvetica Light" charset="0"/>
              </a:rPr>
              <a:t>HotSpot</a:t>
            </a:r>
            <a:r>
              <a:rPr lang="en-US" dirty="0">
                <a:latin typeface="Helvetica Light" charset="0"/>
                <a:ea typeface="Helvetica Light" charset="0"/>
                <a:cs typeface="Helvetica Light" charset="0"/>
              </a:rPr>
              <a:t> </a:t>
            </a:r>
            <a:r>
              <a:rPr lang="en-US" dirty="0" smtClean="0">
                <a:latin typeface="Helvetica Light" charset="0"/>
                <a:ea typeface="Helvetica Light" charset="0"/>
                <a:cs typeface="Helvetica Light" charset="0"/>
              </a:rPr>
              <a:t>Huge Page</a:t>
            </a:r>
            <a:endParaRPr lang="en-US" dirty="0">
              <a:latin typeface="Helvetica Light" charset="0"/>
              <a:ea typeface="Helvetica Light" charset="0"/>
              <a:cs typeface="Helvetica Light" charset="0"/>
            </a:endParaRPr>
          </a:p>
        </p:txBody>
      </p:sp>
    </p:spTree>
    <p:extLst>
      <p:ext uri="{BB962C8B-B14F-4D97-AF65-F5344CB8AC3E}">
        <p14:creationId xmlns:p14="http://schemas.microsoft.com/office/powerpoint/2010/main" val="16243338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Future Memory Hierarchy</a:t>
            </a:r>
            <a:endParaRPr lang="en-US" dirty="0"/>
          </a:p>
        </p:txBody>
      </p:sp>
      <p:sp>
        <p:nvSpPr>
          <p:cNvPr id="3" name="Slide Number Placeholder 2"/>
          <p:cNvSpPr>
            <a:spLocks noGrp="1"/>
          </p:cNvSpPr>
          <p:nvPr>
            <p:ph type="sldNum" sz="quarter" idx="12"/>
          </p:nvPr>
        </p:nvSpPr>
        <p:spPr/>
        <p:txBody>
          <a:bodyPr/>
          <a:lstStyle/>
          <a:p>
            <a:fld id="{8DCDA36E-8518-8A42-9E62-C01FFB93B5EF}" type="slidenum">
              <a:rPr lang="en-US" smtClean="0"/>
              <a:t>52</a:t>
            </a:fld>
            <a:endParaRPr lang="en-US"/>
          </a:p>
        </p:txBody>
      </p:sp>
      <p:sp>
        <p:nvSpPr>
          <p:cNvPr id="26" name="TextBox 25"/>
          <p:cNvSpPr txBox="1"/>
          <p:nvPr/>
        </p:nvSpPr>
        <p:spPr>
          <a:xfrm>
            <a:off x="3804065" y="3557760"/>
            <a:ext cx="1441491" cy="369332"/>
          </a:xfrm>
          <a:prstGeom prst="rect">
            <a:avLst/>
          </a:prstGeom>
          <a:noFill/>
        </p:spPr>
        <p:txBody>
          <a:bodyPr wrap="square" rtlCol="0">
            <a:spAutoFit/>
          </a:bodyPr>
          <a:lstStyle/>
          <a:p>
            <a:pPr algn="ctr"/>
            <a:r>
              <a:rPr lang="en-US"/>
              <a:t>500 ns – 1us</a:t>
            </a:r>
            <a:endParaRPr lang="en-US" dirty="0"/>
          </a:p>
        </p:txBody>
      </p:sp>
      <p:grpSp>
        <p:nvGrpSpPr>
          <p:cNvPr id="20" name="Group 19"/>
          <p:cNvGrpSpPr/>
          <p:nvPr/>
        </p:nvGrpSpPr>
        <p:grpSpPr>
          <a:xfrm>
            <a:off x="3611552" y="1441234"/>
            <a:ext cx="4968895" cy="4735729"/>
            <a:chOff x="3088133" y="1905000"/>
            <a:chExt cx="4968895" cy="4735729"/>
          </a:xfrm>
        </p:grpSpPr>
        <p:sp>
          <p:nvSpPr>
            <p:cNvPr id="27" name="TextBox 26"/>
            <p:cNvSpPr txBox="1"/>
            <p:nvPr/>
          </p:nvSpPr>
          <p:spPr>
            <a:xfrm>
              <a:off x="6277471" y="3243371"/>
              <a:ext cx="1723964" cy="646331"/>
            </a:xfrm>
            <a:prstGeom prst="rect">
              <a:avLst/>
            </a:prstGeom>
            <a:noFill/>
          </p:spPr>
          <p:txBody>
            <a:bodyPr wrap="square" rtlCol="0">
              <a:spAutoFit/>
            </a:bodyPr>
            <a:lstStyle/>
            <a:p>
              <a:pPr algn="ctr"/>
              <a:r>
                <a:rPr lang="en-US" dirty="0"/>
                <a:t>Fast </a:t>
              </a:r>
              <a:r>
                <a:rPr lang="en-US" dirty="0" smtClean="0"/>
                <a:t>Memory</a:t>
              </a:r>
            </a:p>
            <a:p>
              <a:pPr algn="ctr"/>
              <a:r>
                <a:rPr lang="en-US" dirty="0" smtClean="0"/>
                <a:t>(DRAM)</a:t>
              </a:r>
              <a:endParaRPr lang="en-US" dirty="0"/>
            </a:p>
          </p:txBody>
        </p:sp>
        <p:sp>
          <p:nvSpPr>
            <p:cNvPr id="28" name="TextBox 27"/>
            <p:cNvSpPr txBox="1"/>
            <p:nvPr/>
          </p:nvSpPr>
          <p:spPr>
            <a:xfrm>
              <a:off x="3659245" y="5994398"/>
              <a:ext cx="1607325" cy="646331"/>
            </a:xfrm>
            <a:prstGeom prst="rect">
              <a:avLst/>
            </a:prstGeom>
            <a:noFill/>
          </p:spPr>
          <p:txBody>
            <a:bodyPr wrap="square" rtlCol="0">
              <a:spAutoFit/>
            </a:bodyPr>
            <a:lstStyle/>
            <a:p>
              <a:pPr algn="ctr"/>
              <a:r>
                <a:rPr lang="en-US" dirty="0"/>
                <a:t>Slow </a:t>
              </a:r>
              <a:r>
                <a:rPr lang="en-US" dirty="0" smtClean="0"/>
                <a:t>Memory</a:t>
              </a:r>
            </a:p>
            <a:p>
              <a:pPr algn="ctr"/>
              <a:r>
                <a:rPr lang="en-US" dirty="0" smtClean="0"/>
                <a:t>(3D X Point)</a:t>
              </a:r>
              <a:endParaRPr lang="en-US" dirty="0"/>
            </a:p>
          </p:txBody>
        </p:sp>
        <p:sp>
          <p:nvSpPr>
            <p:cNvPr id="29" name="TextBox 28"/>
            <p:cNvSpPr txBox="1"/>
            <p:nvPr/>
          </p:nvSpPr>
          <p:spPr>
            <a:xfrm>
              <a:off x="4612133" y="1942068"/>
              <a:ext cx="1246339" cy="369332"/>
            </a:xfrm>
            <a:prstGeom prst="rect">
              <a:avLst/>
            </a:prstGeom>
            <a:noFill/>
          </p:spPr>
          <p:txBody>
            <a:bodyPr wrap="square" rtlCol="0">
              <a:spAutoFit/>
            </a:bodyPr>
            <a:lstStyle/>
            <a:p>
              <a:pPr algn="ctr"/>
              <a:r>
                <a:rPr lang="en-US" smtClean="0"/>
                <a:t>100 </a:t>
              </a:r>
              <a:r>
                <a:rPr lang="en-US" dirty="0"/>
                <a:t>ns</a:t>
              </a:r>
            </a:p>
          </p:txBody>
        </p:sp>
        <p:sp>
          <p:nvSpPr>
            <p:cNvPr id="30" name="TextBox 29"/>
            <p:cNvSpPr txBox="1"/>
            <p:nvPr/>
          </p:nvSpPr>
          <p:spPr>
            <a:xfrm>
              <a:off x="4202537" y="3580366"/>
              <a:ext cx="1441491" cy="369332"/>
            </a:xfrm>
            <a:prstGeom prst="rect">
              <a:avLst/>
            </a:prstGeom>
            <a:noFill/>
          </p:spPr>
          <p:txBody>
            <a:bodyPr wrap="square" rtlCol="0">
              <a:spAutoFit/>
            </a:bodyPr>
            <a:lstStyle/>
            <a:p>
              <a:pPr algn="ctr"/>
              <a:r>
                <a:rPr lang="en-US" dirty="0"/>
                <a:t>500 ns – 1us</a:t>
              </a:r>
            </a:p>
          </p:txBody>
        </p:sp>
        <p:sp>
          <p:nvSpPr>
            <p:cNvPr id="31" name="Rounded Rectangle 30"/>
            <p:cNvSpPr/>
            <p:nvPr/>
          </p:nvSpPr>
          <p:spPr>
            <a:xfrm>
              <a:off x="3246883" y="1905000"/>
              <a:ext cx="1485900" cy="14859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dirty="0" smtClean="0"/>
                <a:t>CPU</a:t>
              </a:r>
              <a:endParaRPr lang="en-US" sz="2800" dirty="0"/>
            </a:p>
          </p:txBody>
        </p:sp>
        <p:grpSp>
          <p:nvGrpSpPr>
            <p:cNvPr id="32" name="Group 31"/>
            <p:cNvGrpSpPr/>
            <p:nvPr/>
          </p:nvGrpSpPr>
          <p:grpSpPr>
            <a:xfrm>
              <a:off x="5764678" y="2043683"/>
              <a:ext cx="2292350" cy="1155700"/>
              <a:chOff x="6148833" y="2032000"/>
              <a:chExt cx="2292350" cy="1155700"/>
            </a:xfrm>
          </p:grpSpPr>
          <p:sp>
            <p:nvSpPr>
              <p:cNvPr id="40" name="Rounded Rectangle 39"/>
              <p:cNvSpPr/>
              <p:nvPr/>
            </p:nvSpPr>
            <p:spPr>
              <a:xfrm>
                <a:off x="6148833" y="20320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1" name="Rounded Rectangle 40"/>
              <p:cNvSpPr/>
              <p:nvPr/>
            </p:nvSpPr>
            <p:spPr>
              <a:xfrm>
                <a:off x="6301233" y="21844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42" name="Rounded Rectangle 41"/>
              <p:cNvSpPr/>
              <p:nvPr/>
            </p:nvSpPr>
            <p:spPr>
              <a:xfrm>
                <a:off x="6453633" y="23368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800"/>
              </a:p>
            </p:txBody>
          </p:sp>
          <p:sp>
            <p:nvSpPr>
              <p:cNvPr id="43" name="Rounded Rectangle 42"/>
              <p:cNvSpPr/>
              <p:nvPr/>
            </p:nvSpPr>
            <p:spPr>
              <a:xfrm>
                <a:off x="6606033" y="2489200"/>
                <a:ext cx="1835150" cy="6985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dirty="0" smtClean="0"/>
                  <a:t>Hot Huge Page + Hot 4KB</a:t>
                </a:r>
                <a:endParaRPr lang="en-US" sz="2000" dirty="0"/>
              </a:p>
            </p:txBody>
          </p:sp>
        </p:grpSp>
        <p:sp>
          <p:nvSpPr>
            <p:cNvPr id="33" name="Left-Right Arrow 32"/>
            <p:cNvSpPr/>
            <p:nvPr/>
          </p:nvSpPr>
          <p:spPr>
            <a:xfrm>
              <a:off x="4853433" y="2336800"/>
              <a:ext cx="790595" cy="469900"/>
            </a:xfrm>
            <a:prstGeom prst="leftRight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a:off x="3088133" y="4762498"/>
              <a:ext cx="2292350" cy="1155700"/>
              <a:chOff x="3088133" y="4178298"/>
              <a:chExt cx="2292350" cy="1155700"/>
            </a:xfrm>
          </p:grpSpPr>
          <p:sp>
            <p:nvSpPr>
              <p:cNvPr id="36" name="Rounded Rectangle 35"/>
              <p:cNvSpPr/>
              <p:nvPr/>
            </p:nvSpPr>
            <p:spPr>
              <a:xfrm>
                <a:off x="3088133" y="41782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Rounded Rectangle 36"/>
              <p:cNvSpPr/>
              <p:nvPr/>
            </p:nvSpPr>
            <p:spPr>
              <a:xfrm>
                <a:off x="3240533" y="43306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Rounded Rectangle 37"/>
              <p:cNvSpPr/>
              <p:nvPr/>
            </p:nvSpPr>
            <p:spPr>
              <a:xfrm>
                <a:off x="3392933" y="44830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9" name="Rounded Rectangle 38"/>
              <p:cNvSpPr/>
              <p:nvPr/>
            </p:nvSpPr>
            <p:spPr>
              <a:xfrm>
                <a:off x="3545333" y="4635498"/>
                <a:ext cx="1835150" cy="6985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smtClean="0"/>
                  <a:t>Cold + </a:t>
                </a:r>
                <a:r>
                  <a:rPr lang="en-US" sz="2000" dirty="0" err="1" smtClean="0"/>
                  <a:t>HotSpot</a:t>
                </a:r>
                <a:r>
                  <a:rPr lang="en-US" sz="2000" dirty="0" smtClean="0"/>
                  <a:t> Huge Pages</a:t>
                </a:r>
                <a:endParaRPr lang="en-US" sz="2000" dirty="0"/>
              </a:p>
            </p:txBody>
          </p:sp>
        </p:grpSp>
        <p:sp>
          <p:nvSpPr>
            <p:cNvPr id="35" name="Up-Down Arrow 34"/>
            <p:cNvSpPr/>
            <p:nvPr/>
          </p:nvSpPr>
          <p:spPr>
            <a:xfrm>
              <a:off x="3881885" y="3441698"/>
              <a:ext cx="342900" cy="1244599"/>
            </a:xfrm>
            <a:prstGeom prst="upDownArrow">
              <a:avLst>
                <a:gd name="adj1" fmla="val 57407"/>
                <a:gd name="adj2" fmla="val 50000"/>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62777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Amount of cold data </a:t>
            </a:r>
            <a:r>
              <a:rPr lang="en-US" dirty="0" err="1" smtClean="0"/>
              <a:t>cdf</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4EAD923-3004-4A31-84C7-9B440B785588}" type="slidenum">
              <a:rPr lang="en-US" smtClean="0"/>
              <a:pPr/>
              <a:t>53</a:t>
            </a:fld>
            <a:endParaRPr lang="en-US" dirty="0"/>
          </a:p>
        </p:txBody>
      </p:sp>
    </p:spTree>
    <p:extLst>
      <p:ext uri="{BB962C8B-B14F-4D97-AF65-F5344CB8AC3E}">
        <p14:creationId xmlns:p14="http://schemas.microsoft.com/office/powerpoint/2010/main" val="10981039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latin typeface="Helvetica Light" charset="0"/>
                <a:ea typeface="Helvetica Light" charset="0"/>
                <a:cs typeface="Helvetica Light" charset="0"/>
              </a:rPr>
              <a:t>Multiple Memory </a:t>
            </a:r>
            <a:r>
              <a:rPr lang="en-US" dirty="0" err="1" smtClean="0">
                <a:latin typeface="Helvetica Light" charset="0"/>
                <a:ea typeface="Helvetica Light" charset="0"/>
                <a:cs typeface="Helvetica Light" charset="0"/>
              </a:rPr>
              <a:t>Mappaings</a:t>
            </a:r>
            <a:endParaRPr lang="en-US" dirty="0">
              <a:latin typeface="Helvetica Light" charset="0"/>
              <a:ea typeface="Helvetica Light" charset="0"/>
              <a:cs typeface="Helvetica Light" charset="0"/>
            </a:endParaRPr>
          </a:p>
        </p:txBody>
      </p:sp>
      <p:sp>
        <p:nvSpPr>
          <p:cNvPr id="3" name="Content Placeholder 2"/>
          <p:cNvSpPr>
            <a:spLocks noGrp="1"/>
          </p:cNvSpPr>
          <p:nvPr>
            <p:ph idx="1"/>
          </p:nvPr>
        </p:nvSpPr>
        <p:spPr/>
        <p:txBody>
          <a:bodyPr/>
          <a:lstStyle/>
          <a:p>
            <a:r>
              <a:rPr lang="en-US" dirty="0">
                <a:latin typeface="Helvetica Light" charset="0"/>
                <a:ea typeface="Helvetica Light" charset="0"/>
                <a:cs typeface="Helvetica Light" charset="0"/>
              </a:rPr>
              <a:t>Have 2 valid mappings for a page, </a:t>
            </a:r>
          </a:p>
          <a:p>
            <a:r>
              <a:rPr lang="en-US" dirty="0">
                <a:latin typeface="Helvetica Light" charset="0"/>
                <a:ea typeface="Helvetica Light" charset="0"/>
                <a:cs typeface="Helvetica Light" charset="0"/>
              </a:rPr>
              <a:t>4KB mapping and 2MB </a:t>
            </a:r>
            <a:r>
              <a:rPr lang="en-US" dirty="0" smtClean="0">
                <a:latin typeface="Helvetica Light" charset="0"/>
                <a:ea typeface="Helvetica Light" charset="0"/>
                <a:cs typeface="Helvetica Light" charset="0"/>
              </a:rPr>
              <a:t>mapping</a:t>
            </a:r>
          </a:p>
          <a:p>
            <a:endParaRPr lang="en-US" dirty="0">
              <a:latin typeface="Helvetica Light" charset="0"/>
              <a:ea typeface="Helvetica Light" charset="0"/>
              <a:cs typeface="Helvetica Light" charset="0"/>
            </a:endParaRPr>
          </a:p>
          <a:p>
            <a:endParaRPr lang="en-US" dirty="0" smtClean="0">
              <a:latin typeface="Helvetica Light" charset="0"/>
              <a:ea typeface="Helvetica Light" charset="0"/>
              <a:cs typeface="Helvetica Light" charset="0"/>
            </a:endParaRPr>
          </a:p>
          <a:p>
            <a:endParaRPr lang="en-US" dirty="0">
              <a:latin typeface="Helvetica Light" charset="0"/>
              <a:ea typeface="Helvetica Light" charset="0"/>
              <a:cs typeface="Helvetica Light" charset="0"/>
            </a:endParaRPr>
          </a:p>
          <a:p>
            <a:endParaRPr lang="en-US" dirty="0" smtClean="0">
              <a:latin typeface="Helvetica Light" charset="0"/>
              <a:ea typeface="Helvetica Light" charset="0"/>
              <a:cs typeface="Helvetica Light" charset="0"/>
            </a:endParaRPr>
          </a:p>
        </p:txBody>
      </p:sp>
      <p:sp>
        <p:nvSpPr>
          <p:cNvPr id="5" name="Slide Number Placeholder 4"/>
          <p:cNvSpPr>
            <a:spLocks noGrp="1"/>
          </p:cNvSpPr>
          <p:nvPr>
            <p:ph type="sldNum" sz="quarter" idx="12"/>
          </p:nvPr>
        </p:nvSpPr>
        <p:spPr/>
        <p:txBody>
          <a:bodyPr/>
          <a:lstStyle/>
          <a:p>
            <a:fld id="{8DCDA36E-8518-8A42-9E62-C01FFB93B5EF}" type="slidenum">
              <a:rPr lang="en-US" smtClean="0"/>
              <a:t>54</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653" y="3718492"/>
            <a:ext cx="8137245" cy="2935881"/>
          </a:xfrm>
          <a:prstGeom prst="rect">
            <a:avLst/>
          </a:prstGeom>
        </p:spPr>
      </p:pic>
      <p:sp>
        <p:nvSpPr>
          <p:cNvPr id="6" name="Rectangle 5"/>
          <p:cNvSpPr/>
          <p:nvPr/>
        </p:nvSpPr>
        <p:spPr>
          <a:xfrm>
            <a:off x="7319158" y="5189520"/>
            <a:ext cx="662792" cy="11223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1"/>
                </a:solidFill>
              </a:rPr>
              <a:t>...</a:t>
            </a:r>
          </a:p>
        </p:txBody>
      </p:sp>
      <p:cxnSp>
        <p:nvCxnSpPr>
          <p:cNvPr id="8" name="Straight Connector 7"/>
          <p:cNvCxnSpPr/>
          <p:nvPr/>
        </p:nvCxnSpPr>
        <p:spPr>
          <a:xfrm flipV="1">
            <a:off x="7319158" y="5427027"/>
            <a:ext cx="6627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7317183" y="5650677"/>
            <a:ext cx="6627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317183" y="5874327"/>
            <a:ext cx="6627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7317183" y="6112182"/>
            <a:ext cx="66279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7399198" y="5186429"/>
            <a:ext cx="3090" cy="1125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flipV="1">
            <a:off x="7480345" y="5184454"/>
            <a:ext cx="3090" cy="1125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7905876" y="5196329"/>
            <a:ext cx="3090" cy="1125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0"/>
          </p:cNvCxnSpPr>
          <p:nvPr/>
        </p:nvCxnSpPr>
        <p:spPr>
          <a:xfrm flipV="1">
            <a:off x="7650557" y="4718925"/>
            <a:ext cx="476127" cy="470595"/>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126684" y="4401480"/>
            <a:ext cx="2160935" cy="646331"/>
          </a:xfrm>
          <a:prstGeom prst="rect">
            <a:avLst/>
          </a:prstGeom>
          <a:noFill/>
        </p:spPr>
        <p:txBody>
          <a:bodyPr wrap="square" rtlCol="0">
            <a:spAutoFit/>
          </a:bodyPr>
          <a:lstStyle/>
          <a:p>
            <a:r>
              <a:rPr lang="en-US"/>
              <a:t>Bit vector to validate 2MB mapping</a:t>
            </a:r>
          </a:p>
        </p:txBody>
      </p:sp>
      <p:sp>
        <p:nvSpPr>
          <p:cNvPr id="29" name="Rectangle 28"/>
          <p:cNvSpPr/>
          <p:nvPr/>
        </p:nvSpPr>
        <p:spPr>
          <a:xfrm>
            <a:off x="7991850" y="5427027"/>
            <a:ext cx="491090" cy="6851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0" name="Straight Arrow Connector 29"/>
          <p:cNvCxnSpPr/>
          <p:nvPr/>
        </p:nvCxnSpPr>
        <p:spPr>
          <a:xfrm>
            <a:off x="9224222" y="4993713"/>
            <a:ext cx="4145" cy="476482"/>
          </a:xfrm>
          <a:prstGeom prst="straightConnector1">
            <a:avLst/>
          </a:prstGeom>
          <a:ln>
            <a:tailEnd type="triangle" w="med"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126684" y="5498240"/>
            <a:ext cx="2416257" cy="923330"/>
          </a:xfrm>
          <a:prstGeom prst="rect">
            <a:avLst/>
          </a:prstGeom>
          <a:solidFill>
            <a:schemeClr val="bg1"/>
          </a:solidFill>
        </p:spPr>
        <p:txBody>
          <a:bodyPr wrap="square" rtlCol="0">
            <a:spAutoFit/>
          </a:bodyPr>
          <a:lstStyle/>
          <a:p>
            <a:r>
              <a:rPr lang="en-US" dirty="0"/>
              <a:t>If valid use 2MB mapping, else fetch 4KB mapping from memory</a:t>
            </a:r>
          </a:p>
        </p:txBody>
      </p:sp>
    </p:spTree>
    <p:extLst>
      <p:ext uri="{BB962C8B-B14F-4D97-AF65-F5344CB8AC3E}">
        <p14:creationId xmlns:p14="http://schemas.microsoft.com/office/powerpoint/2010/main" val="137684292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Helvetica Light" charset="0"/>
                <a:ea typeface="Helvetica Light" charset="0"/>
                <a:cs typeface="Helvetica Light" charset="0"/>
              </a:rPr>
              <a:t>In Summary – Thermostat </a:t>
            </a:r>
            <a:endParaRPr lang="en-US" dirty="0">
              <a:latin typeface="Helvetica Light" charset="0"/>
              <a:ea typeface="Helvetica Light" charset="0"/>
              <a:cs typeface="Helvetica Light" charset="0"/>
            </a:endParaRPr>
          </a:p>
        </p:txBody>
      </p:sp>
      <p:sp>
        <p:nvSpPr>
          <p:cNvPr id="3" name="Content Placeholder 2"/>
          <p:cNvSpPr>
            <a:spLocks noGrp="1"/>
          </p:cNvSpPr>
          <p:nvPr>
            <p:ph idx="1"/>
          </p:nvPr>
        </p:nvSpPr>
        <p:spPr/>
        <p:txBody>
          <a:bodyPr>
            <a:normAutofit/>
          </a:bodyPr>
          <a:lstStyle/>
          <a:p>
            <a:r>
              <a:rPr lang="en-US" dirty="0" smtClean="0"/>
              <a:t>Reaps benefits of </a:t>
            </a:r>
            <a:r>
              <a:rPr lang="en-US" dirty="0" smtClean="0"/>
              <a:t>huge pages </a:t>
            </a:r>
            <a:r>
              <a:rPr lang="en-US" dirty="0" smtClean="0"/>
              <a:t>while reducing memory cost in data-centers</a:t>
            </a:r>
          </a:p>
          <a:p>
            <a:endParaRPr lang="en-US" dirty="0"/>
          </a:p>
          <a:p>
            <a:r>
              <a:rPr lang="en-US" dirty="0" smtClean="0"/>
              <a:t>Places cold pages in slow memory</a:t>
            </a:r>
          </a:p>
          <a:p>
            <a:endParaRPr lang="en-US" dirty="0"/>
          </a:p>
          <a:p>
            <a:r>
              <a:rPr lang="en-US" dirty="0" smtClean="0"/>
              <a:t>Identifies </a:t>
            </a:r>
            <a:r>
              <a:rPr lang="en-US" dirty="0" err="1" smtClean="0"/>
              <a:t>HotSpots</a:t>
            </a:r>
            <a:r>
              <a:rPr lang="en-US" dirty="0" smtClean="0"/>
              <a:t> </a:t>
            </a:r>
            <a:r>
              <a:rPr lang="en-US" dirty="0" smtClean="0"/>
              <a:t>huge pages </a:t>
            </a:r>
            <a:r>
              <a:rPr lang="en-US" dirty="0" smtClean="0"/>
              <a:t>&amp; puts their cold regions in slow memory</a:t>
            </a:r>
          </a:p>
          <a:p>
            <a:endParaRPr lang="en-US" dirty="0"/>
          </a:p>
          <a:p>
            <a:r>
              <a:rPr lang="en-US" dirty="0" smtClean="0"/>
              <a:t>Translation facades keep hot 4KB pages in fast DRAM</a:t>
            </a:r>
            <a:endParaRPr lang="en-US" dirty="0"/>
          </a:p>
        </p:txBody>
      </p:sp>
      <p:sp>
        <p:nvSpPr>
          <p:cNvPr id="4" name="Slide Number Placeholder 3"/>
          <p:cNvSpPr>
            <a:spLocks noGrp="1"/>
          </p:cNvSpPr>
          <p:nvPr>
            <p:ph type="sldNum" sz="quarter" idx="12"/>
          </p:nvPr>
        </p:nvSpPr>
        <p:spPr/>
        <p:txBody>
          <a:bodyPr/>
          <a:lstStyle/>
          <a:p>
            <a:fld id="{8DCDA36E-8518-8A42-9E62-C01FFB93B5EF}" type="slidenum">
              <a:rPr lang="en-US" smtClean="0"/>
              <a:t>55</a:t>
            </a:fld>
            <a:endParaRPr lang="en-US"/>
          </a:p>
        </p:txBody>
      </p:sp>
    </p:spTree>
    <p:extLst>
      <p:ext uri="{BB962C8B-B14F-4D97-AF65-F5344CB8AC3E}">
        <p14:creationId xmlns:p14="http://schemas.microsoft.com/office/powerpoint/2010/main" val="1462727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Thesis</a:t>
            </a:r>
            <a:endParaRPr lang="en-US"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6</a:t>
            </a:fld>
            <a:endParaRPr lang="en-US" dirty="0"/>
          </a:p>
        </p:txBody>
      </p:sp>
      <p:grpSp>
        <p:nvGrpSpPr>
          <p:cNvPr id="14" name="Group 13"/>
          <p:cNvGrpSpPr/>
          <p:nvPr/>
        </p:nvGrpSpPr>
        <p:grpSpPr>
          <a:xfrm>
            <a:off x="2368549" y="1340283"/>
            <a:ext cx="7874000" cy="4020502"/>
            <a:chOff x="2857500" y="1500981"/>
            <a:chExt cx="7874000" cy="4020502"/>
          </a:xfrm>
        </p:grpSpPr>
        <p:pic>
          <p:nvPicPr>
            <p:cNvPr id="8" name="Picture 7"/>
            <p:cNvPicPr>
              <a:picLocks noChangeAspect="1"/>
            </p:cNvPicPr>
            <p:nvPr/>
          </p:nvPicPr>
          <p:blipFill>
            <a:blip r:embed="rId2"/>
            <a:stretch>
              <a:fillRect/>
            </a:stretch>
          </p:blipFill>
          <p:spPr>
            <a:xfrm>
              <a:off x="2857500" y="1849595"/>
              <a:ext cx="4895850" cy="3671888"/>
            </a:xfrm>
            <a:prstGeom prst="rect">
              <a:avLst/>
            </a:prstGeom>
          </p:spPr>
        </p:pic>
        <p:sp>
          <p:nvSpPr>
            <p:cNvPr id="10" name="Rounded Rectangle 9"/>
            <p:cNvSpPr/>
            <p:nvPr/>
          </p:nvSpPr>
          <p:spPr>
            <a:xfrm>
              <a:off x="5914230" y="1500981"/>
              <a:ext cx="2198688" cy="56038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latin typeface="Helvetica" charset="0"/>
                  <a:ea typeface="Helvetica" charset="0"/>
                  <a:cs typeface="Helvetica" charset="0"/>
                </a:rPr>
                <a:t>Bandwidth</a:t>
              </a:r>
              <a:endParaRPr lang="en-US" sz="2800" dirty="0">
                <a:latin typeface="Helvetica" charset="0"/>
                <a:ea typeface="Helvetica" charset="0"/>
                <a:cs typeface="Helvetica" charset="0"/>
              </a:endParaRPr>
            </a:p>
          </p:txBody>
        </p:sp>
        <p:sp>
          <p:nvSpPr>
            <p:cNvPr id="11" name="Rounded Rectangle 10"/>
            <p:cNvSpPr/>
            <p:nvPr/>
          </p:nvSpPr>
          <p:spPr>
            <a:xfrm>
              <a:off x="7115175" y="2424700"/>
              <a:ext cx="3616325" cy="53011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smtClean="0">
                  <a:latin typeface="Helvetica" charset="0"/>
                  <a:ea typeface="Helvetica" charset="0"/>
                  <a:cs typeface="Helvetica" charset="0"/>
                </a:rPr>
                <a:t>Coherence Domain</a:t>
              </a:r>
              <a:endParaRPr lang="en-US" sz="2800">
                <a:latin typeface="Helvetica" charset="0"/>
                <a:ea typeface="Helvetica" charset="0"/>
                <a:cs typeface="Helvetica" charset="0"/>
              </a:endParaRPr>
            </a:p>
          </p:txBody>
        </p:sp>
        <p:sp>
          <p:nvSpPr>
            <p:cNvPr id="12" name="Rounded Rectangle 11"/>
            <p:cNvSpPr/>
            <p:nvPr/>
          </p:nvSpPr>
          <p:spPr>
            <a:xfrm>
              <a:off x="7491412" y="3457452"/>
              <a:ext cx="1792288" cy="54304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latin typeface="Helvetica" charset="0"/>
                  <a:ea typeface="Helvetica" charset="0"/>
                  <a:cs typeface="Helvetica" charset="0"/>
                </a:rPr>
                <a:t>Costs/bit</a:t>
              </a:r>
              <a:endParaRPr lang="en-US" sz="2800" dirty="0">
                <a:latin typeface="Helvetica" charset="0"/>
                <a:ea typeface="Helvetica" charset="0"/>
                <a:cs typeface="Helvetica" charset="0"/>
              </a:endParaRPr>
            </a:p>
          </p:txBody>
        </p:sp>
      </p:grpSp>
      <p:sp>
        <p:nvSpPr>
          <p:cNvPr id="13" name="TextBox 12"/>
          <p:cNvSpPr txBox="1"/>
          <p:nvPr/>
        </p:nvSpPr>
        <p:spPr>
          <a:xfrm>
            <a:off x="0" y="5552596"/>
            <a:ext cx="12192000" cy="553998"/>
          </a:xfrm>
          <a:prstGeom prst="rect">
            <a:avLst/>
          </a:prstGeom>
          <a:noFill/>
        </p:spPr>
        <p:txBody>
          <a:bodyPr wrap="square" rtlCol="0">
            <a:spAutoFit/>
          </a:bodyPr>
          <a:lstStyle/>
          <a:p>
            <a:pPr algn="ctr"/>
            <a:r>
              <a:rPr lang="en-US" sz="3000" dirty="0" smtClean="0">
                <a:solidFill>
                  <a:srgbClr val="FF0000"/>
                </a:solidFill>
                <a:latin typeface="Helvetica" charset="0"/>
                <a:ea typeface="Helvetica" charset="0"/>
                <a:cs typeface="Helvetica" charset="0"/>
              </a:rPr>
              <a:t>Memory management accounting differences in memory technologies</a:t>
            </a:r>
            <a:endParaRPr lang="en-US" sz="3000" dirty="0">
              <a:solidFill>
                <a:srgbClr val="FF0000"/>
              </a:solidFill>
              <a:latin typeface="Helvetica" charset="0"/>
              <a:ea typeface="Helvetica" charset="0"/>
              <a:cs typeface="Helvetica" charset="0"/>
            </a:endParaRPr>
          </a:p>
        </p:txBody>
      </p:sp>
      <p:grpSp>
        <p:nvGrpSpPr>
          <p:cNvPr id="17" name="Group 16"/>
          <p:cNvGrpSpPr/>
          <p:nvPr/>
        </p:nvGrpSpPr>
        <p:grpSpPr>
          <a:xfrm>
            <a:off x="393707" y="6145615"/>
            <a:ext cx="11417292" cy="412852"/>
            <a:chOff x="542005" y="1241973"/>
            <a:chExt cx="10703714" cy="412852"/>
          </a:xfrm>
        </p:grpSpPr>
        <p:sp>
          <p:nvSpPr>
            <p:cNvPr id="19" name="TextBox 18"/>
            <p:cNvSpPr txBox="1"/>
            <p:nvPr/>
          </p:nvSpPr>
          <p:spPr>
            <a:xfrm>
              <a:off x="542005" y="1241973"/>
              <a:ext cx="3262308" cy="400110"/>
            </a:xfrm>
            <a:prstGeom prst="rect">
              <a:avLst/>
            </a:prstGeom>
            <a:noFill/>
          </p:spPr>
          <p:txBody>
            <a:bodyPr wrap="square" rtlCol="0">
              <a:spAutoFit/>
            </a:bodyPr>
            <a:lstStyle/>
            <a:p>
              <a:pPr marL="379476" indent="-285750">
                <a:buFont typeface="Wingdings" charset="2"/>
                <a:buChar char="u"/>
              </a:pPr>
              <a:r>
                <a:rPr lang="en-US" sz="1400" dirty="0" smtClean="0">
                  <a:solidFill>
                    <a:srgbClr val="FF0000"/>
                  </a:solidFill>
                  <a:latin typeface="Helvetica" charset="0"/>
                  <a:ea typeface="Helvetica" charset="0"/>
                  <a:cs typeface="Helvetica" charset="0"/>
                </a:rPr>
                <a:t> </a:t>
              </a:r>
              <a:r>
                <a:rPr lang="en-US" sz="2000" dirty="0" smtClean="0">
                  <a:solidFill>
                    <a:srgbClr val="FF0000"/>
                  </a:solidFill>
                  <a:latin typeface="Helvetica" charset="0"/>
                  <a:ea typeface="Helvetica" charset="0"/>
                  <a:cs typeface="Helvetica" charset="0"/>
                </a:rPr>
                <a:t>Application transparent</a:t>
              </a:r>
              <a:endParaRPr lang="en-US" sz="2000" dirty="0" smtClean="0">
                <a:solidFill>
                  <a:srgbClr val="FF0000"/>
                </a:solidFill>
                <a:latin typeface="Helvetica" charset="0"/>
                <a:ea typeface="Helvetica" charset="0"/>
                <a:cs typeface="Helvetica" charset="0"/>
              </a:endParaRPr>
            </a:p>
          </p:txBody>
        </p:sp>
        <p:sp>
          <p:nvSpPr>
            <p:cNvPr id="20" name="TextBox 19"/>
            <p:cNvSpPr txBox="1"/>
            <p:nvPr/>
          </p:nvSpPr>
          <p:spPr>
            <a:xfrm>
              <a:off x="7715519" y="1254715"/>
              <a:ext cx="3530200" cy="400110"/>
            </a:xfrm>
            <a:prstGeom prst="rect">
              <a:avLst/>
            </a:prstGeom>
            <a:noFill/>
          </p:spPr>
          <p:txBody>
            <a:bodyPr wrap="square" rtlCol="0">
              <a:spAutoFit/>
            </a:bodyPr>
            <a:lstStyle/>
            <a:p>
              <a:pPr marL="379476" indent="-285750">
                <a:buFont typeface="Wingdings" charset="2"/>
                <a:buChar char="u"/>
              </a:pPr>
              <a:r>
                <a:rPr lang="en-US" sz="1400" dirty="0" smtClean="0">
                  <a:solidFill>
                    <a:srgbClr val="FF0000"/>
                  </a:solidFill>
                  <a:latin typeface="Helvetica" charset="0"/>
                  <a:ea typeface="Helvetica" charset="0"/>
                  <a:cs typeface="Helvetica" charset="0"/>
                </a:rPr>
                <a:t> </a:t>
              </a:r>
              <a:r>
                <a:rPr lang="en-US" sz="2000" dirty="0" smtClean="0">
                  <a:solidFill>
                    <a:srgbClr val="FF0000"/>
                  </a:solidFill>
                  <a:latin typeface="Helvetica" charset="0"/>
                  <a:ea typeface="Helvetica" charset="0"/>
                  <a:cs typeface="Helvetica" charset="0"/>
                </a:rPr>
                <a:t>Equips OS/Programmer </a:t>
              </a:r>
              <a:endParaRPr lang="en-US" sz="2000" dirty="0" smtClean="0">
                <a:solidFill>
                  <a:srgbClr val="FF0000"/>
                </a:solidFill>
                <a:latin typeface="Helvetica" charset="0"/>
                <a:ea typeface="Helvetica" charset="0"/>
                <a:cs typeface="Helvetica" charset="0"/>
              </a:endParaRPr>
            </a:p>
          </p:txBody>
        </p:sp>
        <p:sp>
          <p:nvSpPr>
            <p:cNvPr id="21" name="TextBox 20"/>
            <p:cNvSpPr txBox="1"/>
            <p:nvPr/>
          </p:nvSpPr>
          <p:spPr>
            <a:xfrm>
              <a:off x="3905519" y="1248161"/>
              <a:ext cx="3946919" cy="400110"/>
            </a:xfrm>
            <a:prstGeom prst="rect">
              <a:avLst/>
            </a:prstGeom>
            <a:noFill/>
          </p:spPr>
          <p:txBody>
            <a:bodyPr wrap="square" rtlCol="0">
              <a:spAutoFit/>
            </a:bodyPr>
            <a:lstStyle/>
            <a:p>
              <a:pPr marL="379476" indent="-285750">
                <a:buFont typeface="Wingdings" charset="2"/>
                <a:buChar char="u"/>
              </a:pPr>
              <a:r>
                <a:rPr lang="en-US" sz="1400" dirty="0" smtClean="0">
                  <a:solidFill>
                    <a:srgbClr val="FF0000"/>
                  </a:solidFill>
                  <a:latin typeface="Helvetica" charset="0"/>
                  <a:ea typeface="Helvetica" charset="0"/>
                  <a:cs typeface="Helvetica" charset="0"/>
                </a:rPr>
                <a:t> </a:t>
              </a:r>
              <a:r>
                <a:rPr lang="en-US" sz="2000" dirty="0" smtClean="0">
                  <a:solidFill>
                    <a:srgbClr val="FF0000"/>
                  </a:solidFill>
                  <a:latin typeface="Helvetica" charset="0"/>
                  <a:ea typeface="Helvetica" charset="0"/>
                  <a:cs typeface="Helvetica" charset="0"/>
                </a:rPr>
                <a:t>Dynamic decisions at runtime</a:t>
              </a:r>
              <a:endParaRPr lang="en-US" sz="2000" dirty="0" smtClean="0">
                <a:solidFill>
                  <a:srgbClr val="FF0000"/>
                </a:solidFill>
                <a:latin typeface="Helvetica" charset="0"/>
                <a:ea typeface="Helvetica" charset="0"/>
                <a:cs typeface="Helvetica" charset="0"/>
              </a:endParaRPr>
            </a:p>
          </p:txBody>
        </p:sp>
      </p:grpSp>
    </p:spTree>
    <p:extLst>
      <p:ext uri="{BB962C8B-B14F-4D97-AF65-F5344CB8AC3E}">
        <p14:creationId xmlns:p14="http://schemas.microsoft.com/office/powerpoint/2010/main" val="1072157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Contributions</a:t>
            </a:r>
            <a:endParaRPr lang="en-US" dirty="0"/>
          </a:p>
        </p:txBody>
      </p:sp>
      <p:sp>
        <p:nvSpPr>
          <p:cNvPr id="4" name="Slide Number Placeholder 3"/>
          <p:cNvSpPr>
            <a:spLocks noGrp="1"/>
          </p:cNvSpPr>
          <p:nvPr>
            <p:ph type="sldNum" sz="quarter" idx="12"/>
          </p:nvPr>
        </p:nvSpPr>
        <p:spPr/>
        <p:txBody>
          <a:bodyPr/>
          <a:lstStyle/>
          <a:p>
            <a:fld id="{5265A622-E284-5346-8279-22C613218F99}" type="slidenum">
              <a:rPr lang="en-US" smtClean="0"/>
              <a:t>7</a:t>
            </a:fld>
            <a:endParaRPr lang="en-US"/>
          </a:p>
        </p:txBody>
      </p:sp>
      <p:sp>
        <p:nvSpPr>
          <p:cNvPr id="6" name="Content Placeholder 5"/>
          <p:cNvSpPr>
            <a:spLocks noGrp="1"/>
          </p:cNvSpPr>
          <p:nvPr>
            <p:ph idx="1"/>
          </p:nvPr>
        </p:nvSpPr>
        <p:spPr>
          <a:xfrm>
            <a:off x="838200" y="1325563"/>
            <a:ext cx="10515600" cy="4851400"/>
          </a:xfrm>
        </p:spPr>
        <p:txBody>
          <a:bodyPr/>
          <a:lstStyle/>
          <a:p>
            <a:r>
              <a:rPr lang="en-US" dirty="0" smtClean="0"/>
              <a:t>BW-AWARE placement for bandwidth maximization in GPUs</a:t>
            </a:r>
            <a:r>
              <a:rPr lang="en-US" dirty="0" smtClean="0"/>
              <a:t>, +35% over Linux Interleave placement</a:t>
            </a:r>
          </a:p>
          <a:p>
            <a:endParaRPr lang="en-US" dirty="0" smtClean="0"/>
          </a:p>
          <a:p>
            <a:r>
              <a:rPr lang="en-US" dirty="0" smtClean="0"/>
              <a:t>Dynamic page migration for GPU with range expansion and bandwidth balancing, +6% over Legacy CUDA</a:t>
            </a:r>
          </a:p>
          <a:p>
            <a:endParaRPr lang="en-US" dirty="0" smtClean="0"/>
          </a:p>
          <a:p>
            <a:r>
              <a:rPr lang="en-US" dirty="0" smtClean="0"/>
              <a:t>Selective Caching for CC-NUMA CPU-GPU systems to simply coherence, 93% of hardware cache-coherent system</a:t>
            </a:r>
          </a:p>
        </p:txBody>
      </p:sp>
    </p:spTree>
    <p:extLst>
      <p:ext uri="{BB962C8B-B14F-4D97-AF65-F5344CB8AC3E}">
        <p14:creationId xmlns:p14="http://schemas.microsoft.com/office/powerpoint/2010/main" val="212640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Helvetica" charset="0"/>
                <a:ea typeface="Helvetica" charset="0"/>
                <a:cs typeface="Helvetica" charset="0"/>
              </a:rPr>
              <a:t>Proposal: Thermostat</a:t>
            </a:r>
            <a:endParaRPr lang="en-US" dirty="0">
              <a:latin typeface="Helvetica" charset="0"/>
              <a:ea typeface="Helvetica" charset="0"/>
              <a:cs typeface="Helvetica" charset="0"/>
            </a:endParaRPr>
          </a:p>
        </p:txBody>
      </p:sp>
      <p:sp>
        <p:nvSpPr>
          <p:cNvPr id="3" name="Content Placeholder 2"/>
          <p:cNvSpPr>
            <a:spLocks noGrp="1"/>
          </p:cNvSpPr>
          <p:nvPr>
            <p:ph idx="1"/>
          </p:nvPr>
        </p:nvSpPr>
        <p:spPr/>
        <p:txBody>
          <a:bodyPr>
            <a:normAutofit/>
          </a:bodyPr>
          <a:lstStyle/>
          <a:p>
            <a:pPr marL="0" indent="0" algn="ctr">
              <a:lnSpc>
                <a:spcPct val="150000"/>
              </a:lnSpc>
              <a:buNone/>
            </a:pPr>
            <a:r>
              <a:rPr lang="en-US" sz="4000" dirty="0" smtClean="0"/>
              <a:t>Huge page aware, application transparent data placement in 2-tiered memory system</a:t>
            </a:r>
          </a:p>
          <a:p>
            <a:pPr>
              <a:lnSpc>
                <a:spcPct val="150000"/>
              </a:lnSpc>
            </a:pPr>
            <a:endParaRPr lang="en-US" sz="4000" dirty="0"/>
          </a:p>
        </p:txBody>
      </p:sp>
      <p:sp>
        <p:nvSpPr>
          <p:cNvPr id="4" name="Slide Number Placeholder 3"/>
          <p:cNvSpPr>
            <a:spLocks noGrp="1"/>
          </p:cNvSpPr>
          <p:nvPr>
            <p:ph type="sldNum" sz="quarter" idx="12"/>
          </p:nvPr>
        </p:nvSpPr>
        <p:spPr/>
        <p:txBody>
          <a:bodyPr/>
          <a:lstStyle/>
          <a:p>
            <a:fld id="{24EAD923-3004-4A31-84C7-9B440B785588}" type="slidenum">
              <a:rPr lang="en-US" smtClean="0"/>
              <a:pPr/>
              <a:t>8</a:t>
            </a:fld>
            <a:endParaRPr lang="en-US" dirty="0"/>
          </a:p>
        </p:txBody>
      </p:sp>
    </p:spTree>
    <p:extLst>
      <p:ext uri="{BB962C8B-B14F-4D97-AF65-F5344CB8AC3E}">
        <p14:creationId xmlns:p14="http://schemas.microsoft.com/office/powerpoint/2010/main" val="15994427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Talk Outline</a:t>
            </a:r>
            <a:endParaRPr lang="en-US" dirty="0"/>
          </a:p>
        </p:txBody>
      </p:sp>
      <p:sp>
        <p:nvSpPr>
          <p:cNvPr id="3" name="Content Placeholder 2"/>
          <p:cNvSpPr>
            <a:spLocks noGrp="1"/>
          </p:cNvSpPr>
          <p:nvPr>
            <p:ph idx="1"/>
          </p:nvPr>
        </p:nvSpPr>
        <p:spPr>
          <a:xfrm>
            <a:off x="838200" y="1325563"/>
            <a:ext cx="10515600" cy="4851400"/>
          </a:xfrm>
        </p:spPr>
        <p:txBody>
          <a:bodyPr/>
          <a:lstStyle/>
          <a:p>
            <a:pPr marL="514350" indent="-514350">
              <a:lnSpc>
                <a:spcPct val="150000"/>
              </a:lnSpc>
              <a:buFont typeface="+mj-lt"/>
              <a:buAutoNum type="arabicPeriod"/>
            </a:pPr>
            <a:r>
              <a:rPr lang="en-US" dirty="0" smtClean="0">
                <a:latin typeface="Helvetica" charset="0"/>
                <a:ea typeface="Helvetica" charset="0"/>
                <a:cs typeface="Helvetica" charset="0"/>
              </a:rPr>
              <a:t>Bandwidth maximization in GPUs</a:t>
            </a:r>
          </a:p>
          <a:p>
            <a:pPr marL="514350" indent="-514350">
              <a:lnSpc>
                <a:spcPct val="150000"/>
              </a:lnSpc>
              <a:buFont typeface="+mj-lt"/>
              <a:buAutoNum type="arabicPeriod"/>
            </a:pPr>
            <a:endParaRPr lang="en-US" dirty="0" smtClean="0">
              <a:latin typeface="Helvetica" charset="0"/>
              <a:ea typeface="Helvetica" charset="0"/>
              <a:cs typeface="Helvetica" charset="0"/>
            </a:endParaRPr>
          </a:p>
          <a:p>
            <a:pPr marL="514350" indent="-514350">
              <a:lnSpc>
                <a:spcPct val="150000"/>
              </a:lnSpc>
              <a:buFont typeface="+mj-lt"/>
              <a:buAutoNum type="arabicPeriod"/>
            </a:pPr>
            <a:r>
              <a:rPr lang="en-US" dirty="0" smtClean="0">
                <a:latin typeface="Helvetica" charset="0"/>
                <a:ea typeface="Helvetica" charset="0"/>
                <a:cs typeface="Helvetica" charset="0"/>
              </a:rPr>
              <a:t>Eliminating CPU-GPU Cache Coherence</a:t>
            </a:r>
          </a:p>
          <a:p>
            <a:pPr marL="514350" indent="-514350">
              <a:lnSpc>
                <a:spcPct val="150000"/>
              </a:lnSpc>
              <a:buFont typeface="+mj-lt"/>
              <a:buAutoNum type="arabicPeriod"/>
            </a:pPr>
            <a:endParaRPr lang="en-US" dirty="0" smtClean="0">
              <a:latin typeface="Helvetica" charset="0"/>
              <a:ea typeface="Helvetica" charset="0"/>
              <a:cs typeface="Helvetica" charset="0"/>
            </a:endParaRPr>
          </a:p>
          <a:p>
            <a:pPr marL="514350" indent="-514350">
              <a:lnSpc>
                <a:spcPct val="150000"/>
              </a:lnSpc>
              <a:buFont typeface="+mj-lt"/>
              <a:buAutoNum type="arabicPeriod"/>
            </a:pPr>
            <a:r>
              <a:rPr lang="en-US" dirty="0" smtClean="0">
                <a:latin typeface="Helvetica" charset="0"/>
                <a:ea typeface="Helvetica" charset="0"/>
                <a:cs typeface="Helvetica" charset="0"/>
              </a:rPr>
              <a:t>Proposal: Thermostat</a:t>
            </a:r>
            <a:endParaRPr lang="en-US" dirty="0">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24EAD923-3004-4A31-84C7-9B440B785588}" type="slidenum">
              <a:rPr lang="en-US" smtClean="0"/>
              <a:pPr/>
              <a:t>9</a:t>
            </a:fld>
            <a:endParaRPr lang="en-US" dirty="0"/>
          </a:p>
        </p:txBody>
      </p:sp>
    </p:spTree>
    <p:extLst>
      <p:ext uri="{BB962C8B-B14F-4D97-AF65-F5344CB8AC3E}">
        <p14:creationId xmlns:p14="http://schemas.microsoft.com/office/powerpoint/2010/main" val="206651688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0|0.6|0.7"/>
</p:tagLst>
</file>

<file path=ppt/theme/theme1.xml><?xml version="1.0" encoding="utf-8"?>
<a:theme xmlns:a="http://schemas.openxmlformats.org/drawingml/2006/main" name="michigan_templat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AE6FBF91-55E8-7E4A-B79B-AB838F1EE916}"/>
    </a:ext>
  </a:ext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8484D867-9C54-6648-986F-8D037A372E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michigan_template</Template>
  <TotalTime>3751</TotalTime>
  <Words>3219</Words>
  <Application>Microsoft Macintosh PowerPoint</Application>
  <PresentationFormat>Widescreen</PresentationFormat>
  <Paragraphs>779</Paragraphs>
  <Slides>55</Slides>
  <Notes>19</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55</vt:i4>
      </vt:variant>
    </vt:vector>
  </HeadingPairs>
  <TitlesOfParts>
    <vt:vector size="67" baseType="lpstr">
      <vt:lpstr>Calibri</vt:lpstr>
      <vt:lpstr>Calibri Light</vt:lpstr>
      <vt:lpstr>Helvetica</vt:lpstr>
      <vt:lpstr>Helvetica Light</vt:lpstr>
      <vt:lpstr>ＭＳ Ｐゴシック</vt:lpstr>
      <vt:lpstr>Trebuchet MS</vt:lpstr>
      <vt:lpstr>Wingdings</vt:lpstr>
      <vt:lpstr>Wingdings 2</vt:lpstr>
      <vt:lpstr>Arial</vt:lpstr>
      <vt:lpstr>michigan_template</vt:lpstr>
      <vt:lpstr>1_Blank Presentation</vt:lpstr>
      <vt:lpstr>Office Theme</vt:lpstr>
      <vt:lpstr>Heterogeneous Memory Management</vt:lpstr>
      <vt:lpstr>Conventional Memory Hierarchy</vt:lpstr>
      <vt:lpstr>Heterogeneous Memory Systems</vt:lpstr>
      <vt:lpstr>PowerPoint Presentation</vt:lpstr>
      <vt:lpstr>Wait, but...</vt:lpstr>
      <vt:lpstr>My Thesis</vt:lpstr>
      <vt:lpstr>My Contributions</vt:lpstr>
      <vt:lpstr>Proposal: Thermostat</vt:lpstr>
      <vt:lpstr>Talk Outline</vt:lpstr>
      <vt:lpstr>Bandwidth Maximization in GPUs</vt:lpstr>
      <vt:lpstr>GPU Workloads: Memory Bandwidth Sensitive</vt:lpstr>
      <vt:lpstr>GPU Workloads: Memory Latency Tolerant</vt:lpstr>
      <vt:lpstr>Evolving GPU Memory System</vt:lpstr>
      <vt:lpstr>GPU Bandwidth Utilization</vt:lpstr>
      <vt:lpstr>GPU Bandwidth Utilization</vt:lpstr>
      <vt:lpstr>GPU Bandwidth Utilization</vt:lpstr>
      <vt:lpstr>BW Maximization Policies</vt:lpstr>
      <vt:lpstr>Simulation Environment</vt:lpstr>
      <vt:lpstr>BW-AWARE Placement Performance</vt:lpstr>
      <vt:lpstr>Dynamic Page Migration</vt:lpstr>
      <vt:lpstr>Eliminating CPU-GPU  Cache Coherence</vt:lpstr>
      <vt:lpstr>HW Cache Coherence: Liability for CPU-GPU Systems</vt:lpstr>
      <vt:lpstr>Selective GPU Caches</vt:lpstr>
      <vt:lpstr>Principles Of Selective Caching</vt:lpstr>
      <vt:lpstr>Principles Of Selective Caching</vt:lpstr>
      <vt:lpstr>Request Coalescing</vt:lpstr>
      <vt:lpstr>Request Coalescing</vt:lpstr>
      <vt:lpstr>CPU-side Client Cache</vt:lpstr>
      <vt:lpstr>CPU-side Client Cache</vt:lpstr>
      <vt:lpstr>Variable Width Request Transfer</vt:lpstr>
      <vt:lpstr>Variable Width Request Transfer</vt:lpstr>
      <vt:lpstr>Lots of Read-only Data</vt:lpstr>
      <vt:lpstr>Request Coalescing</vt:lpstr>
      <vt:lpstr>Selective Caching In A Nutshell</vt:lpstr>
      <vt:lpstr>Conclusion: CPU-GPU Systems</vt:lpstr>
      <vt:lpstr>Proposal: Thermostat</vt:lpstr>
      <vt:lpstr>PowerPoint Presentation</vt:lpstr>
      <vt:lpstr>New Memory Technology  ½ DRAM Cost  ~4x Slower than DRAM</vt:lpstr>
      <vt:lpstr>Reduce Data-center Memory TCO   &amp;&amp;  Service Level Guarantees</vt:lpstr>
      <vt:lpstr>What’s new with 2-Tier Memory?</vt:lpstr>
      <vt:lpstr>Huge Pages –  Improve Performance</vt:lpstr>
      <vt:lpstr>PowerPoint Presentation</vt:lpstr>
      <vt:lpstr>Problem: Huge Pages in 2-Tier Memory</vt:lpstr>
      <vt:lpstr>Thermostat –  Make Slow Memory Usable in Data-centers</vt:lpstr>
      <vt:lpstr>Future Memory Hierarchy</vt:lpstr>
      <vt:lpstr>Cold Data         Slow Memory</vt:lpstr>
      <vt:lpstr>Cold Data         Slow Memory</vt:lpstr>
      <vt:lpstr>Problem: Identify HotSpots in Cold Huge Pages</vt:lpstr>
      <vt:lpstr>PowerPoint Presentation</vt:lpstr>
      <vt:lpstr>Identifying HotSpot Huge Pages</vt:lpstr>
      <vt:lpstr>Identifying HotSpot Huge Pages</vt:lpstr>
      <vt:lpstr>Future Memory Hierarchy</vt:lpstr>
      <vt:lpstr>Amount of cold data cdf</vt:lpstr>
      <vt:lpstr>Multiple Memory Mappaings</vt:lpstr>
      <vt:lpstr>In Summary – Thermostat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Heterogeneous Memory Management</dc:title>
  <dc:creator>Neha Agarwal</dc:creator>
  <cp:lastModifiedBy>Microsoft Office User</cp:lastModifiedBy>
  <cp:revision>304</cp:revision>
  <dcterms:created xsi:type="dcterms:W3CDTF">2015-10-11T02:03:17Z</dcterms:created>
  <dcterms:modified xsi:type="dcterms:W3CDTF">2015-12-08T21:33:13Z</dcterms:modified>
</cp:coreProperties>
</file>